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82" r:id="rId3"/>
    <p:sldId id="285"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3" r:id="rId3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CC33"/>
    <a:srgbClr val="FF33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01" autoAdjust="0"/>
  </p:normalViewPr>
  <p:slideViewPr>
    <p:cSldViewPr>
      <p:cViewPr>
        <p:scale>
          <a:sx n="33" d="100"/>
          <a:sy n="33" d="100"/>
        </p:scale>
        <p:origin x="-846"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61C41-7E21-46F4-A0B1-ABC51EF2AB12}"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B2971E-50D3-4494-8CC0-E7DF18B8E183}"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89B750-A9DB-44AD-ACE7-C71DAC959F7B}"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EBD323-C7B5-495E-81ED-D2AF377FF824}"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461C41-7E21-46F4-A0B1-ABC51EF2AB12}"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5344BB-A507-4CB9-B9B1-630F19DD0435}"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854F8-37BA-4FDC-9300-7075DC63460F}"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DAE3DF-31B4-40E2-9EE4-4370FC8199F7}"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AF377A-40D7-4C74-AC14-42F7CB7968E5}"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65F4EA-04C4-4F5A-8B3F-32AA250ECFB0}"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DB5321-D981-4683-9962-93132C6B5ACD}"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5344BB-A507-4CB9-B9B1-630F19DD0435}" type="slidenum">
              <a:rPr lang="ar-SA"/>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C6B575-DF42-4976-8414-E8DA090CB2B3}"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4D1DEF-23E3-486D-A338-D7CD177EB2F3}"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B2971E-50D3-4494-8CC0-E7DF18B8E183}"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89B750-A9DB-44AD-ACE7-C71DAC959F7B}"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EBD323-C7B5-495E-81ED-D2AF377FF824}" type="slidenum">
              <a:rPr lang="ar-SA">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854F8-37BA-4FDC-9300-7075DC63460F}"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DAE3DF-31B4-40E2-9EE4-4370FC8199F7}"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AF377A-40D7-4C74-AC14-42F7CB7968E5}"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65F4EA-04C4-4F5A-8B3F-32AA250ECFB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3DB5321-D981-4683-9962-93132C6B5AC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C6B575-DF42-4976-8414-E8DA090CB2B3}"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4D1DEF-23E3-486D-A338-D7CD177EB2F3}"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fld id="{242F7B82-8A9D-4389-9579-DD38E481CD1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fld id="{242F7B82-8A9D-4389-9579-DD38E481CD11}" type="slidenum">
              <a:rPr lang="ar-SA">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thruBlk="1"/>
    <p:sndAc>
      <p:stSnd loop="1">
        <p:snd r:embed="rId2" name="Wav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267200" y="381000"/>
            <a:ext cx="4343400" cy="626110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خُزَيميّه</a:t>
            </a:r>
          </a:p>
          <a:p>
            <a:r>
              <a:rPr lang="fa-IR" sz="2000" b="1">
                <a:solidFill>
                  <a:srgbClr val="008000"/>
                </a:solidFill>
                <a:cs typeface="B Zar" pitchFamily="2" charset="-78"/>
              </a:rPr>
              <a:t>زمان: جمعه 18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و همراهان يك روز و يك شب در اين منزلگاه توقف كردند. زينب كبري (س) هنگام صبح خدمت  آن حضرت آمد و عرضه داشت: اي برادر! در نيمه</a:t>
            </a:r>
            <a:r>
              <a:rPr lang="fa-IR" sz="1600" b="1">
                <a:cs typeface="Badr" pitchFamily="2" charset="-78"/>
              </a:rPr>
              <a:t>‌</a:t>
            </a:r>
            <a:r>
              <a:rPr lang="fa-IR" sz="1600" b="1">
                <a:cs typeface="B Zar" pitchFamily="2" charset="-78"/>
              </a:rPr>
              <a:t>هاي شب از خيمه</a:t>
            </a:r>
            <a:r>
              <a:rPr lang="fa-IR" sz="1600" b="1">
                <a:cs typeface="Badr" pitchFamily="2" charset="-78"/>
              </a:rPr>
              <a:t>‌</a:t>
            </a:r>
            <a:r>
              <a:rPr lang="fa-IR" sz="1600" b="1">
                <a:cs typeface="B Zar" pitchFamily="2" charset="-78"/>
              </a:rPr>
              <a:t>ها بيرون آمدم، شنيدم هاتفي اين دو بيت شعر را مي</a:t>
            </a:r>
            <a:r>
              <a:rPr lang="fa-IR" sz="1600" b="1">
                <a:cs typeface="Badr" pitchFamily="2" charset="-78"/>
              </a:rPr>
              <a:t>‌</a:t>
            </a:r>
            <a:r>
              <a:rPr lang="fa-IR" sz="1600" b="1">
                <a:cs typeface="B Zar" pitchFamily="2" charset="-78"/>
              </a:rPr>
              <a:t>خواند:  </a:t>
            </a:r>
          </a:p>
          <a:p>
            <a:pPr algn="just">
              <a:buFont typeface="Wingdings" pitchFamily="2" charset="2"/>
              <a:buNone/>
            </a:pPr>
            <a:r>
              <a:rPr lang="fa-IR" sz="1600" b="1">
                <a:cs typeface="B Zar" pitchFamily="2" charset="-78"/>
              </a:rPr>
              <a:t>     اَلا يا عُيًنْ فَاحًتَفٍلي بِجْهًد</a:t>
            </a:r>
          </a:p>
          <a:p>
            <a:pPr algn="just">
              <a:buFont typeface="Wingdings" pitchFamily="2" charset="2"/>
              <a:buNone/>
            </a:pPr>
            <a:r>
              <a:rPr lang="fa-IR" sz="1600" b="1">
                <a:cs typeface="B Zar" pitchFamily="2" charset="-78"/>
              </a:rPr>
              <a:t>		     فَمُنً يُبًكي عُلَي الشُِهُدُاءِ بُعًدي</a:t>
            </a:r>
          </a:p>
          <a:p>
            <a:pPr algn="just">
              <a:buFont typeface="Wingdings" pitchFamily="2" charset="2"/>
              <a:buNone/>
            </a:pPr>
            <a:r>
              <a:rPr lang="fa-IR" sz="1600" b="1">
                <a:cs typeface="B Zar" pitchFamily="2" charset="-78"/>
              </a:rPr>
              <a:t>     عُلي قَوًم تَقُودْهْمْ الْمُنايا</a:t>
            </a:r>
          </a:p>
          <a:p>
            <a:pPr algn="just">
              <a:buFont typeface="Wingdings" pitchFamily="2" charset="2"/>
              <a:buNone/>
            </a:pPr>
            <a:r>
              <a:rPr lang="fa-IR" sz="1600" b="1">
                <a:cs typeface="B Zar" pitchFamily="2" charset="-78"/>
              </a:rPr>
              <a:t>		     بِمٍقْدار اٍلي اٍنْجُازِ وُعًد</a:t>
            </a:r>
          </a:p>
          <a:p>
            <a:pPr algn="just">
              <a:buFont typeface="Wingdings" pitchFamily="2" charset="2"/>
              <a:buNone/>
            </a:pPr>
            <a:r>
              <a:rPr lang="fa-IR" sz="1600" b="1">
                <a:cs typeface="B Zar" pitchFamily="2" charset="-78"/>
              </a:rPr>
              <a:t>(هان اي ديده بسي گريه كن، كيست بعد از من بر اين شهدا بگريد. مرگ، اين گروه را به جايگاه خويش همي برد تا آن وعده كه با خداي خويش كرده</a:t>
            </a:r>
            <a:r>
              <a:rPr lang="fa-IR" sz="1600" b="1">
                <a:cs typeface="Badr" pitchFamily="2" charset="-78"/>
              </a:rPr>
              <a:t>‌</a:t>
            </a:r>
            <a:r>
              <a:rPr lang="fa-IR" sz="1600" b="1">
                <a:cs typeface="B Zar" pitchFamily="2" charset="-78"/>
              </a:rPr>
              <a:t>اند بجاي آرند).</a:t>
            </a:r>
          </a:p>
          <a:p>
            <a:pPr algn="just">
              <a:buFont typeface="Wingdings" pitchFamily="2" charset="2"/>
              <a:buNone/>
            </a:pPr>
            <a:r>
              <a:rPr lang="fa-IR" sz="1600" b="1">
                <a:cs typeface="B Zar" pitchFamily="2" charset="-78"/>
              </a:rPr>
              <a:t>آنگاه حضرت، خواهرش زينب (س) را دلداري داده و دعوت به صبر كرد.</a:t>
            </a:r>
          </a:p>
          <a:p>
            <a:pPr algn="just">
              <a:buFont typeface="Wingdings" pitchFamily="2" charset="2"/>
              <a:buChar char="§"/>
            </a:pPr>
            <a:r>
              <a:rPr lang="fa-IR" sz="1600" b="1">
                <a:cs typeface="B Zar" pitchFamily="2" charset="-78"/>
              </a:rPr>
              <a:t> عده</a:t>
            </a:r>
            <a:r>
              <a:rPr lang="fa-IR" sz="1600" b="1">
                <a:cs typeface="Badr" pitchFamily="2" charset="-78"/>
              </a:rPr>
              <a:t>‌</a:t>
            </a:r>
            <a:r>
              <a:rPr lang="fa-IR" sz="1600" b="1">
                <a:cs typeface="B Zar" pitchFamily="2" charset="-78"/>
              </a:rPr>
              <a:t>اي پيوستن «زهير بن قين» به حسين (ع) را در اين منزلگاه گفته</a:t>
            </a:r>
            <a:r>
              <a:rPr lang="fa-IR" sz="1600" b="1">
                <a:cs typeface="Badr" pitchFamily="2" charset="-78"/>
              </a:rPr>
              <a:t>‌</a:t>
            </a:r>
            <a:r>
              <a:rPr lang="fa-IR" sz="1600" b="1">
                <a:cs typeface="B Zar" pitchFamily="2" charset="-78"/>
              </a:rPr>
              <a:t>اند.</a:t>
            </a:r>
          </a:p>
          <a:p>
            <a:pPr algn="just"/>
            <a:endParaRPr lang="fa-IR" sz="1600" b="1">
              <a:cs typeface="B Zar" pitchFamily="2" charset="-78"/>
            </a:endParaRPr>
          </a:p>
          <a:p>
            <a:pPr algn="just"/>
            <a:r>
              <a:rPr lang="fa-IR" sz="1600" b="1">
                <a:cs typeface="B Zar" pitchFamily="2" charset="-78"/>
              </a:rPr>
              <a:t>امام حسين (ع) خطاب به زينب كبري (س) در اين منزلگاه مي</a:t>
            </a:r>
            <a:r>
              <a:rPr lang="fa-IR" sz="1600" b="1">
                <a:cs typeface="Badr" pitchFamily="2" charset="-78"/>
              </a:rPr>
              <a:t>‌</a:t>
            </a:r>
            <a:r>
              <a:rPr lang="fa-IR" sz="1600" b="1">
                <a:cs typeface="B Zar" pitchFamily="2" charset="-78"/>
              </a:rPr>
              <a:t>فرمايد: </a:t>
            </a:r>
          </a:p>
          <a:p>
            <a:pPr algn="just"/>
            <a:r>
              <a:rPr lang="fa-IR" sz="2000" b="1">
                <a:solidFill>
                  <a:srgbClr val="008000"/>
                </a:solidFill>
                <a:cs typeface="B Zar" pitchFamily="2" charset="-78"/>
              </a:rPr>
              <a:t>خواهرم! آنچه اراده و مشيت خدا بدان تعلق گرفته، همان خواهد شد.</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267200" y="381000"/>
            <a:ext cx="4343400" cy="638175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زرُود</a:t>
            </a:r>
          </a:p>
          <a:p>
            <a:r>
              <a:rPr lang="fa-IR" sz="2000" b="1">
                <a:solidFill>
                  <a:srgbClr val="008000"/>
                </a:solidFill>
                <a:cs typeface="B Zar" pitchFamily="2" charset="-78"/>
              </a:rPr>
              <a:t>زمان: دوشنبه 21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«زهير بن قين» كه داراي عقيده عثماني بود، در آن سال مراسم حج را بجاي آورده و به كوفه باز مي</a:t>
            </a:r>
            <a:r>
              <a:rPr lang="fa-IR" sz="1600" b="1">
                <a:cs typeface="Badr" pitchFamily="2" charset="-78"/>
              </a:rPr>
              <a:t>‌</a:t>
            </a:r>
            <a:r>
              <a:rPr lang="fa-IR" sz="1600" b="1">
                <a:cs typeface="B Zar" pitchFamily="2" charset="-78"/>
              </a:rPr>
              <a:t>گشت. ناخوشايندترين چيز نزد او فرود آمدن در يك محل با حسين (ع) بود.وليکن در اين منزلگاه به ناچار فرود آمد. در حالي كه زهير با همراهانش مشغول خوردن غذا بود، حضرت از طريق نماينده</a:t>
            </a:r>
            <a:r>
              <a:rPr lang="fa-IR" sz="1600" b="1">
                <a:cs typeface="Badr" pitchFamily="2" charset="-78"/>
              </a:rPr>
              <a:t>‌</a:t>
            </a:r>
            <a:r>
              <a:rPr lang="fa-IR" sz="1600" b="1">
                <a:cs typeface="B Zar" pitchFamily="2" charset="-78"/>
              </a:rPr>
              <a:t>اي، زهير را به خيمه</a:t>
            </a:r>
            <a:r>
              <a:rPr lang="fa-IR" sz="1600" b="1">
                <a:cs typeface="Badr" pitchFamily="2" charset="-78"/>
              </a:rPr>
              <a:t>‌</a:t>
            </a:r>
            <a:r>
              <a:rPr lang="fa-IR" sz="1600" b="1">
                <a:cs typeface="B Zar" pitchFamily="2" charset="-78"/>
              </a:rPr>
              <a:t>اش دعوت كرد، اما او بي</a:t>
            </a:r>
            <a:r>
              <a:rPr lang="fa-IR" sz="1600" b="1">
                <a:cs typeface="Badr" pitchFamily="2" charset="-78"/>
              </a:rPr>
              <a:t>‌</a:t>
            </a:r>
            <a:r>
              <a:rPr lang="fa-IR" sz="1600" b="1">
                <a:cs typeface="B Zar" pitchFamily="2" charset="-78"/>
              </a:rPr>
              <a:t>اعتنايي كرد. همسرش به او گفت:«سبحان الله پسر رسول خدا ترا مي</a:t>
            </a:r>
            <a:r>
              <a:rPr lang="fa-IR" sz="1600" b="1">
                <a:cs typeface="Badr" pitchFamily="2" charset="-78"/>
              </a:rPr>
              <a:t>‌</a:t>
            </a:r>
            <a:r>
              <a:rPr lang="fa-IR" sz="1600" b="1">
                <a:cs typeface="B Zar" pitchFamily="2" charset="-78"/>
              </a:rPr>
              <a:t>خواند و تو او را اجابت نمي</a:t>
            </a:r>
            <a:r>
              <a:rPr lang="fa-IR" sz="1600" b="1">
                <a:cs typeface="Badr" pitchFamily="2" charset="-78"/>
              </a:rPr>
              <a:t>‌</a:t>
            </a:r>
            <a:r>
              <a:rPr lang="fa-IR" sz="1600" b="1">
                <a:cs typeface="B Zar" pitchFamily="2" charset="-78"/>
              </a:rPr>
              <a:t>كني!»، «زهير» با اكراه به سوي حضرت رفت، اما هنگام مراجعت از خيمه آن حضرت، آثار خوشحالي از چهره</a:t>
            </a:r>
            <a:r>
              <a:rPr lang="fa-IR" sz="1600" b="1">
                <a:cs typeface="Badr" pitchFamily="2" charset="-78"/>
              </a:rPr>
              <a:t>‌</a:t>
            </a:r>
            <a:r>
              <a:rPr lang="fa-IR" sz="1600" b="1">
                <a:cs typeface="B Zar" pitchFamily="2" charset="-78"/>
              </a:rPr>
              <a:t>اش نمايان شد و به همراهان گفت: «من به حسين ملحق خواهم شد، هر كس ميل دارد در ياري فرزند پيامبر شركت كند، با ما بيايد و هر كس با ما نيست با او وداع مي</a:t>
            </a:r>
            <a:r>
              <a:rPr lang="fa-IR" sz="1600" b="1">
                <a:cs typeface="Badr" pitchFamily="2" charset="-78"/>
              </a:rPr>
              <a:t>‌</a:t>
            </a:r>
            <a:r>
              <a:rPr lang="fa-IR" sz="1600" b="1">
                <a:cs typeface="B Zar" pitchFamily="2" charset="-78"/>
              </a:rPr>
              <a:t>كنم». لذا همسرش نيز او را رها نكرده و تا واقعه عاشورا و شهادت زهير، همراه كاروان حسيني بود.</a:t>
            </a:r>
          </a:p>
          <a:p>
            <a:pPr algn="just"/>
            <a:endParaRPr lang="fa-IR" sz="1600" b="1">
              <a:cs typeface="B Zar" pitchFamily="2" charset="-78"/>
            </a:endParaRPr>
          </a:p>
          <a:p>
            <a:pPr algn="just"/>
            <a:r>
              <a:rPr lang="fa-IR" sz="1600" b="1">
                <a:cs typeface="B Zar" pitchFamily="2" charset="-78"/>
              </a:rPr>
              <a:t>امام حسين(ع) پس از شهادت زهير فرمود:</a:t>
            </a:r>
          </a:p>
          <a:p>
            <a:pPr algn="just"/>
            <a:r>
              <a:rPr lang="fa-IR" sz="2000" b="1">
                <a:solidFill>
                  <a:srgbClr val="008000"/>
                </a:solidFill>
                <a:cs typeface="B Zar" pitchFamily="2" charset="-78"/>
              </a:rPr>
              <a:t>اي زهير! خدا تو را از لطف و رحمت خويش دور مدارد و قاتلان تو را همانند لعنت شدگان مسخ شده به بوزينه وخوك (از قوم بني اسرائيل) لعنت نمايد.</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267200" y="381000"/>
            <a:ext cx="4343400" cy="589280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ثعْلبيّه</a:t>
            </a:r>
          </a:p>
          <a:p>
            <a:r>
              <a:rPr lang="fa-IR" sz="2000" b="1">
                <a:solidFill>
                  <a:srgbClr val="008000"/>
                </a:solidFill>
                <a:cs typeface="B Zar" pitchFamily="2" charset="-78"/>
              </a:rPr>
              <a:t>زمان: سه</a:t>
            </a:r>
            <a:r>
              <a:rPr lang="fa-IR" sz="2000" b="1">
                <a:solidFill>
                  <a:srgbClr val="008000"/>
                </a:solidFill>
                <a:cs typeface="Badr" pitchFamily="2" charset="-78"/>
              </a:rPr>
              <a:t>‌</a:t>
            </a:r>
            <a:r>
              <a:rPr lang="fa-IR" sz="2000" b="1">
                <a:solidFill>
                  <a:srgbClr val="008000"/>
                </a:solidFill>
                <a:cs typeface="B Zar" pitchFamily="2" charset="-78"/>
              </a:rPr>
              <a:t>شنبه 22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شبانه وارد اين منزلگاه شد و خبر شهادت «مسلم بن عقيل» و «هاني بن عروه» را به وي دادند.</a:t>
            </a:r>
          </a:p>
          <a:p>
            <a:pPr algn="just">
              <a:buFont typeface="Wingdings" pitchFamily="2" charset="2"/>
              <a:buChar char="§"/>
            </a:pPr>
            <a:r>
              <a:rPr lang="fa-IR" sz="1600" b="1">
                <a:cs typeface="B Zar" pitchFamily="2" charset="-78"/>
              </a:rPr>
              <a:t> پس حضرت فرمود: «انالله و انا اليه راجعون... لا خير في العيش بعد هولاء» (همه از خداييم و به سوي او باز مي</a:t>
            </a:r>
            <a:r>
              <a:rPr lang="fa-IR" sz="1600" b="1">
                <a:cs typeface="Badr" pitchFamily="2" charset="-78"/>
              </a:rPr>
              <a:t>‌</a:t>
            </a:r>
            <a:r>
              <a:rPr lang="fa-IR" sz="1600" b="1">
                <a:cs typeface="B Zar" pitchFamily="2" charset="-78"/>
              </a:rPr>
              <a:t>گرديم، پس از اينها زندگي سودي ندارد) آن گاه اشك به صورتش جاري شد و همراهان نيز گريه كردند.</a:t>
            </a:r>
          </a:p>
          <a:p>
            <a:pPr algn="just">
              <a:buFont typeface="Wingdings" pitchFamily="2" charset="2"/>
              <a:buChar char="§"/>
            </a:pPr>
            <a:r>
              <a:rPr lang="fa-IR" sz="1600" b="1">
                <a:cs typeface="B Zar" pitchFamily="2" charset="-78"/>
              </a:rPr>
              <a:t> فرزندان مسلم پس از سؤال حضرت كه فرموده بود: نظر شما چيست (اكنون چه خواهيد كرد)؟ گفتند: « به خدا سوگند كه ما باز نمي</a:t>
            </a:r>
            <a:r>
              <a:rPr lang="fa-IR" sz="1600" b="1">
                <a:cs typeface="Badr" pitchFamily="2" charset="-78"/>
              </a:rPr>
              <a:t>‌</a:t>
            </a:r>
            <a:r>
              <a:rPr lang="fa-IR" sz="1600" b="1">
                <a:cs typeface="B Zar" pitchFamily="2" charset="-78"/>
              </a:rPr>
              <a:t>گرديم، مگر آنكه انتقام او (پدر) را بگيريم يا ما نيز به شهادت برسيم».</a:t>
            </a:r>
          </a:p>
          <a:p>
            <a:pPr algn="just">
              <a:buFont typeface="Wingdings" pitchFamily="2" charset="2"/>
              <a:buChar char="§"/>
            </a:pPr>
            <a:r>
              <a:rPr lang="fa-IR" sz="1600" b="1">
                <a:cs typeface="B Zar" pitchFamily="2" charset="-78"/>
              </a:rPr>
              <a:t> نوشته</a:t>
            </a:r>
            <a:r>
              <a:rPr lang="fa-IR" sz="1600" b="1">
                <a:cs typeface="Badr" pitchFamily="2" charset="-78"/>
              </a:rPr>
              <a:t>‌</a:t>
            </a:r>
            <a:r>
              <a:rPr lang="fa-IR" sz="1600" b="1">
                <a:cs typeface="B Zar" pitchFamily="2" charset="-78"/>
              </a:rPr>
              <a:t>اند: حسين (ع) با يارانش اتمام حجت كرد. اما گروهي كه به طمع مال و مقام دنيا با امام آمده بودند، پس از اين خبر، از حضرت جدا شدند.</a:t>
            </a:r>
          </a:p>
          <a:p>
            <a:pPr algn="just"/>
            <a:endParaRPr lang="fa-IR" sz="1600" b="1">
              <a:cs typeface="B Zar" pitchFamily="2" charset="-78"/>
            </a:endParaRPr>
          </a:p>
          <a:p>
            <a:pPr algn="just"/>
            <a:r>
              <a:rPr lang="fa-IR" sz="1600" b="1">
                <a:cs typeface="B Zar" pitchFamily="2" charset="-78"/>
              </a:rPr>
              <a:t>سخن امام حسين(ع) با مردي از اهل كوفه دراين منزلگاه:</a:t>
            </a:r>
          </a:p>
          <a:p>
            <a:pPr algn="just"/>
            <a:r>
              <a:rPr lang="fa-IR" sz="2000" b="1">
                <a:solidFill>
                  <a:srgbClr val="008000"/>
                </a:solidFill>
                <a:cs typeface="B Zar" pitchFamily="2" charset="-78"/>
              </a:rPr>
              <a:t>به خدا سوگند كه اگر تو را در مدينه ملاقات مي</a:t>
            </a:r>
            <a:r>
              <a:rPr lang="fa-IR" sz="2000" b="1">
                <a:solidFill>
                  <a:srgbClr val="008000"/>
                </a:solidFill>
                <a:cs typeface="Badr" pitchFamily="2" charset="-78"/>
              </a:rPr>
              <a:t>‌</a:t>
            </a:r>
            <a:r>
              <a:rPr lang="fa-IR" sz="2000" b="1">
                <a:solidFill>
                  <a:srgbClr val="008000"/>
                </a:solidFill>
                <a:cs typeface="B Zar" pitchFamily="2" charset="-78"/>
              </a:rPr>
              <a:t>كردم، اثر جبرئيل را در خانه ما، و نزول او براي وحي به جدم را به تو نشان مي</a:t>
            </a:r>
            <a:r>
              <a:rPr lang="fa-IR" sz="2000" b="1">
                <a:solidFill>
                  <a:srgbClr val="008000"/>
                </a:solidFill>
                <a:cs typeface="Badr" pitchFamily="2" charset="-78"/>
              </a:rPr>
              <a:t>‌</a:t>
            </a:r>
            <a:r>
              <a:rPr lang="fa-IR" sz="2000" b="1">
                <a:solidFill>
                  <a:srgbClr val="008000"/>
                </a:solidFill>
                <a:cs typeface="B Zar" pitchFamily="2" charset="-78"/>
              </a:rPr>
              <a:t>دادم. اي برادر! عموم مردم دانش را از ما برگرفتند...</a:t>
            </a: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267200" y="457200"/>
            <a:ext cx="4343400" cy="644207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زُباله</a:t>
            </a:r>
          </a:p>
          <a:p>
            <a:r>
              <a:rPr lang="fa-IR" sz="2000" b="1">
                <a:solidFill>
                  <a:srgbClr val="008000"/>
                </a:solidFill>
                <a:cs typeface="B Zar" pitchFamily="2" charset="-78"/>
              </a:rPr>
              <a:t>زمان: چهارشنبه 23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(ع) خبر شهادت مسلم و هاني و همچنين عبدالله بن بقطر را در اين منزلگاه به يارانش داد. سپس فرمود: «شيعيان كوفه ما را بي يار و ياور گذاشته</a:t>
            </a:r>
            <a:r>
              <a:rPr lang="fa-IR" sz="1600" b="1">
                <a:cs typeface="Badr" pitchFamily="2" charset="-78"/>
              </a:rPr>
              <a:t>‌</a:t>
            </a:r>
            <a:r>
              <a:rPr lang="fa-IR" sz="1600" b="1">
                <a:cs typeface="B Zar" pitchFamily="2" charset="-78"/>
              </a:rPr>
              <a:t>اند. هر كس از شما بخواهد، مي</a:t>
            </a:r>
            <a:r>
              <a:rPr lang="fa-IR" sz="1600" b="1">
                <a:cs typeface="Badr" pitchFamily="2" charset="-78"/>
              </a:rPr>
              <a:t>‌</a:t>
            </a:r>
            <a:r>
              <a:rPr lang="fa-IR" sz="1600" b="1">
                <a:cs typeface="B Zar" pitchFamily="2" charset="-78"/>
              </a:rPr>
              <a:t>تواند باز گردد و از سوي ما حقي بر گردنش نيست». نوشته</a:t>
            </a:r>
            <a:r>
              <a:rPr lang="fa-IR" sz="1600" b="1">
                <a:cs typeface="Badr" pitchFamily="2" charset="-78"/>
              </a:rPr>
              <a:t>‌</a:t>
            </a:r>
            <a:r>
              <a:rPr lang="fa-IR" sz="1600" b="1">
                <a:cs typeface="B Zar" pitchFamily="2" charset="-78"/>
              </a:rPr>
              <a:t>اند: گروهي ديگر از همراهان بي وفاي امام (ع) در اين منزلگاه از گرد حضرت پراكنده شدند.</a:t>
            </a:r>
          </a:p>
          <a:p>
            <a:pPr algn="just">
              <a:buFont typeface="Wingdings" pitchFamily="2" charset="2"/>
              <a:buChar char="§"/>
            </a:pPr>
            <a:r>
              <a:rPr lang="fa-IR" sz="1600" b="1">
                <a:cs typeface="B Zar" pitchFamily="2" charset="-78"/>
              </a:rPr>
              <a:t> امام حسين (ع) عبدالله بن بقطر را به سوي مسلم فرستاده بود که در ميان راه دستگير و نزد عبيدالله بن زياد بردند. او در بالاي قصر دارالاماره، در مقابل مردم خود را نماينده امام حسين(ع) معرفي و بر ياري او تاكيد نمود و آنها را بر يزيد ملعون شوراند. به دستور ابن زياد او را از بالاي قصر به زير انداخته و به شهادت رساندند.</a:t>
            </a:r>
          </a:p>
          <a:p>
            <a:pPr algn="just"/>
            <a:endParaRPr lang="fa-IR" sz="1600" b="1">
              <a:cs typeface="B Zar" pitchFamily="2" charset="-78"/>
            </a:endParaRPr>
          </a:p>
          <a:p>
            <a:pPr algn="just"/>
            <a:r>
              <a:rPr lang="fa-IR" sz="1600" b="1">
                <a:cs typeface="B Zar" pitchFamily="2" charset="-78"/>
              </a:rPr>
              <a:t>امام حسين(ع) در جواب مردي كه از آيه «يوم ندعوا كل اناس بامامهم» پرسيده بود، فرمود:</a:t>
            </a:r>
          </a:p>
          <a:p>
            <a:pPr algn="just"/>
            <a:r>
              <a:rPr lang="fa-IR" sz="2000" b="1">
                <a:solidFill>
                  <a:srgbClr val="008000"/>
                </a:solidFill>
                <a:cs typeface="B Zar" pitchFamily="2" charset="-78"/>
              </a:rPr>
              <a:t>پيشوايي مردم را به راه راست هدايت كرد و گروهي اجابت كردند، و پيشوايي مردم را به گمراهي دعوت كرد و گروهي اجابت كردند. گروه اول در بهشت و گروه دوم در دوزخ خواهند بود.</a:t>
            </a: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267200" y="533400"/>
            <a:ext cx="4343400" cy="589280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بَطْن العقبه</a:t>
            </a:r>
          </a:p>
          <a:p>
            <a:r>
              <a:rPr lang="fa-IR" sz="2000" b="1">
                <a:solidFill>
                  <a:srgbClr val="008000"/>
                </a:solidFill>
                <a:cs typeface="B Zar" pitchFamily="2" charset="-78"/>
              </a:rPr>
              <a:t>زمان: جمعه 25 ذي</a:t>
            </a:r>
            <a:r>
              <a:rPr lang="fa-IR" sz="2000" b="1">
                <a:solidFill>
                  <a:srgbClr val="008000"/>
                </a:solidFill>
                <a:cs typeface="Badr" pitchFamily="2" charset="-78"/>
              </a:rPr>
              <a:t>‌</a:t>
            </a:r>
            <a:r>
              <a:rPr lang="fa-IR" sz="2000" b="1">
                <a:solidFill>
                  <a:srgbClr val="008000"/>
                </a:solidFill>
                <a:cs typeface="B Zar" pitchFamily="2" charset="-78"/>
              </a:rPr>
              <a:t>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پيرمردي به حضرت گفت: « به خدا سوگند از همين جا برگرد، زيرا در اين سفر جز با نيزه و شمشير مواجه نخواهي گشت. اگر آنها كه ترا دعوت كردند، بار جنگ را هم به دوش مي</a:t>
            </a:r>
            <a:r>
              <a:rPr lang="fa-IR" sz="1600" b="1">
                <a:cs typeface="Badr" pitchFamily="2" charset="-78"/>
              </a:rPr>
              <a:t>‌</a:t>
            </a:r>
            <a:r>
              <a:rPr lang="fa-IR" sz="1600" b="1">
                <a:cs typeface="B Zar" pitchFamily="2" charset="-78"/>
              </a:rPr>
              <a:t>گرفتند و امور را برايتان مهيا مي</a:t>
            </a:r>
            <a:r>
              <a:rPr lang="fa-IR" sz="1600" b="1">
                <a:cs typeface="Badr" pitchFamily="2" charset="-78"/>
              </a:rPr>
              <a:t>‌</a:t>
            </a:r>
            <a:r>
              <a:rPr lang="fa-IR" sz="1600" b="1">
                <a:cs typeface="B Zar" pitchFamily="2" charset="-78"/>
              </a:rPr>
              <a:t>كردند و سپس بر آنها وارد مي</a:t>
            </a:r>
            <a:r>
              <a:rPr lang="fa-IR" sz="1600" b="1">
                <a:cs typeface="Badr" pitchFamily="2" charset="-78"/>
              </a:rPr>
              <a:t>‌</a:t>
            </a:r>
            <a:r>
              <a:rPr lang="fa-IR" sz="1600" b="1">
                <a:cs typeface="B Zar" pitchFamily="2" charset="-78"/>
              </a:rPr>
              <a:t>شديد، يك حرفي بود. اما با وضعيت پيش آمده ادامه راه را به صلاح تو نمي</a:t>
            </a:r>
            <a:r>
              <a:rPr lang="fa-IR" sz="1600" b="1">
                <a:cs typeface="Badr" pitchFamily="2" charset="-78"/>
              </a:rPr>
              <a:t>‌</a:t>
            </a:r>
            <a:r>
              <a:rPr lang="fa-IR" sz="1600" b="1">
                <a:cs typeface="B Zar" pitchFamily="2" charset="-78"/>
              </a:rPr>
              <a:t>دانم». حضرت فرمود: «اين مطلب براي من واضح و رأي همان است كه ديده</a:t>
            </a:r>
            <a:r>
              <a:rPr lang="fa-IR" sz="1600" b="1">
                <a:cs typeface="Badr" pitchFamily="2" charset="-78"/>
              </a:rPr>
              <a:t>‌</a:t>
            </a:r>
            <a:r>
              <a:rPr lang="fa-IR" sz="1600" b="1">
                <a:cs typeface="B Zar" pitchFamily="2" charset="-78"/>
              </a:rPr>
              <a:t>اي، ولي كسي بر مقدرات الهي پيروز نخواهد شد». </a:t>
            </a:r>
          </a:p>
          <a:p>
            <a:pPr algn="just">
              <a:buFont typeface="Wingdings" pitchFamily="2" charset="2"/>
              <a:buChar char="§"/>
            </a:pPr>
            <a:r>
              <a:rPr lang="fa-IR" sz="1600" b="1">
                <a:cs typeface="B Zar" pitchFamily="2" charset="-78"/>
              </a:rPr>
              <a:t> امام (ع) خطاب به يارانش مي</a:t>
            </a:r>
            <a:r>
              <a:rPr lang="fa-IR" sz="1600" b="1">
                <a:cs typeface="Badr" pitchFamily="2" charset="-78"/>
              </a:rPr>
              <a:t>‌</a:t>
            </a:r>
            <a:r>
              <a:rPr lang="fa-IR" sz="1600" b="1">
                <a:cs typeface="B Zar" pitchFamily="2" charset="-78"/>
              </a:rPr>
              <a:t>فرمايد: «نمي</a:t>
            </a:r>
            <a:r>
              <a:rPr lang="fa-IR" sz="1600" b="1">
                <a:cs typeface="Badr" pitchFamily="2" charset="-78"/>
              </a:rPr>
              <a:t>‌</a:t>
            </a:r>
            <a:r>
              <a:rPr lang="fa-IR" sz="1600" b="1">
                <a:cs typeface="B Zar" pitchFamily="2" charset="-78"/>
              </a:rPr>
              <a:t>بينم خود را جز اينكه كشته خواهم شد». ياران علت را كه پرسيدند، فرمود: «در خواب ديدم سگاني به من يورش برده و در ميان آنها سگي از همه درنده</a:t>
            </a:r>
            <a:r>
              <a:rPr lang="fa-IR" sz="1600" b="1">
                <a:cs typeface="Badr" pitchFamily="2" charset="-78"/>
              </a:rPr>
              <a:t>‌</a:t>
            </a:r>
            <a:r>
              <a:rPr lang="fa-IR" sz="1600" b="1">
                <a:cs typeface="B Zar" pitchFamily="2" charset="-78"/>
              </a:rPr>
              <a:t>تر است و مرا قطعه قطعه مي</a:t>
            </a:r>
            <a:r>
              <a:rPr lang="fa-IR" sz="1600" b="1">
                <a:cs typeface="Badr" pitchFamily="2" charset="-78"/>
              </a:rPr>
              <a:t>‌</a:t>
            </a:r>
            <a:r>
              <a:rPr lang="fa-IR" sz="1600" b="1">
                <a:cs typeface="B Zar" pitchFamily="2" charset="-78"/>
              </a:rPr>
              <a:t>كنند».</a:t>
            </a:r>
          </a:p>
          <a:p>
            <a:pPr algn="just"/>
            <a:endParaRPr lang="fa-IR" sz="1600" b="1">
              <a:cs typeface="B Zar" pitchFamily="2" charset="-78"/>
            </a:endParaRPr>
          </a:p>
          <a:p>
            <a:pPr algn="just"/>
            <a:r>
              <a:rPr lang="fa-IR" sz="1600" b="1">
                <a:cs typeface="B Zar" pitchFamily="2" charset="-78"/>
              </a:rPr>
              <a:t>از سخنان امام حسين (ع) در اين منزلگاه: </a:t>
            </a:r>
          </a:p>
          <a:p>
            <a:pPr algn="just"/>
            <a:r>
              <a:rPr lang="fa-IR" sz="2000" b="1">
                <a:solidFill>
                  <a:srgbClr val="008000"/>
                </a:solidFill>
                <a:cs typeface="B Zar" pitchFamily="2" charset="-78"/>
              </a:rPr>
              <a:t>بني اميه مرا رها نكنند تا جان مرا بگيرند. هرگاه چنين كنند، خدا بر آنان كساني را مسلط خواهد كرد كه آنها را ذليل و خوار خواهد ساخت.</a:t>
            </a: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343400" y="152400"/>
            <a:ext cx="4343400" cy="656590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شَراف (وذُوحُسم)</a:t>
            </a:r>
          </a:p>
          <a:p>
            <a:r>
              <a:rPr lang="fa-IR" sz="2000" b="1">
                <a:solidFill>
                  <a:srgbClr val="008000"/>
                </a:solidFill>
                <a:cs typeface="B Zar" pitchFamily="2" charset="-78"/>
              </a:rPr>
              <a:t>زمان: شنبه 26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در منزلگاه شراف دستور دادند كه آب فراوان برداشته و صبحگاهان حركت كنند. در ميان راه و هنگام ظهر به لشكري برخوردند و امام (ع) با سرعت و قبل ازدشمن در منزل «ذوحسم» مستقر شد. آن گاه امام (ع) فرمان داد تا لشكر دشمن و نيز اسبان آنان را سيراب كنند.</a:t>
            </a:r>
          </a:p>
          <a:p>
            <a:pPr algn="just">
              <a:buFont typeface="Wingdings" pitchFamily="2" charset="2"/>
              <a:buChar char="§"/>
            </a:pPr>
            <a:r>
              <a:rPr lang="fa-IR" sz="1600" b="1">
                <a:cs typeface="B Zar" pitchFamily="2" charset="-78"/>
              </a:rPr>
              <a:t> لشكر امام حسين (ع) و لشكر دشمن (به فرماندهي حُر) نماز ظهر و عصر را به امامت حضرت خواندند.</a:t>
            </a:r>
          </a:p>
          <a:p>
            <a:pPr algn="just">
              <a:buFont typeface="Wingdings" pitchFamily="2" charset="2"/>
              <a:buChar char="§"/>
            </a:pPr>
            <a:r>
              <a:rPr lang="fa-IR" sz="1600" b="1">
                <a:cs typeface="B Zar" pitchFamily="2" charset="-78"/>
              </a:rPr>
              <a:t> امام (ع) سپاه حر را چنين خطاب فرمود: «...ما اهل بيت سزاوارتر به ولايت و حكومت بر شما هستيم از مدعياني كه براساس عدالت رفتار نمي</a:t>
            </a:r>
            <a:r>
              <a:rPr lang="fa-IR" sz="1600" b="1">
                <a:cs typeface="Badr" pitchFamily="2" charset="-78"/>
              </a:rPr>
              <a:t>‌</a:t>
            </a:r>
            <a:r>
              <a:rPr lang="fa-IR" sz="1600" b="1">
                <a:cs typeface="B Zar" pitchFamily="2" charset="-78"/>
              </a:rPr>
              <a:t>كنند و در حق شما ستم روا مي</a:t>
            </a:r>
            <a:r>
              <a:rPr lang="fa-IR" sz="1600" b="1">
                <a:cs typeface="Badr" pitchFamily="2" charset="-78"/>
              </a:rPr>
              <a:t>‌</a:t>
            </a:r>
            <a:r>
              <a:rPr lang="fa-IR" sz="1600" b="1">
                <a:cs typeface="B Zar" pitchFamily="2" charset="-78"/>
              </a:rPr>
              <a:t>دارند. اي مردم! من به سوي شما نيامدم مگر آنكه دعوتم كرديد. پس اگر از آمدنم ناخشنوديد، باز گردم». تا حضرت (ع) خواست برگردد، حر مانع گشت. حضرت فرمود: «مادرت به عزايت بنشيند! چه مي</a:t>
            </a:r>
            <a:r>
              <a:rPr lang="fa-IR" sz="1600" b="1">
                <a:cs typeface="Badr" pitchFamily="2" charset="-78"/>
              </a:rPr>
              <a:t>‌</a:t>
            </a:r>
            <a:r>
              <a:rPr lang="fa-IR" sz="1600" b="1">
                <a:cs typeface="B Zar" pitchFamily="2" charset="-78"/>
              </a:rPr>
              <a:t>خواهي؟ حر گفت: مامورم كه تو را به نزد عبيدالله بن زياد ببرم. حال اگر نمي</a:t>
            </a:r>
            <a:r>
              <a:rPr lang="fa-IR" sz="1600" b="1">
                <a:cs typeface="Badr" pitchFamily="2" charset="-78"/>
              </a:rPr>
              <a:t>‌</a:t>
            </a:r>
            <a:r>
              <a:rPr lang="fa-IR" sz="1600" b="1">
                <a:cs typeface="B Zar" pitchFamily="2" charset="-78"/>
              </a:rPr>
              <a:t>پذيري، حداقل راهي را انتخاب كن كه نه به كوفه باشد و نه به مدينه.</a:t>
            </a:r>
          </a:p>
          <a:p>
            <a:pPr algn="just"/>
            <a:endParaRPr lang="fa-IR" sz="1600" b="1">
              <a:cs typeface="B Zar" pitchFamily="2" charset="-78"/>
            </a:endParaRPr>
          </a:p>
          <a:p>
            <a:pPr algn="just"/>
            <a:r>
              <a:rPr lang="fa-IR" sz="1600" b="1">
                <a:cs typeface="B Zar" pitchFamily="2" charset="-78"/>
              </a:rPr>
              <a:t>از سخنان حضرت در اين منزلگاه:</a:t>
            </a:r>
          </a:p>
          <a:p>
            <a:pPr algn="just"/>
            <a:r>
              <a:rPr lang="fa-IR" sz="2000" b="1">
                <a:solidFill>
                  <a:srgbClr val="008000"/>
                </a:solidFill>
                <a:cs typeface="B Zar" pitchFamily="2" charset="-78"/>
              </a:rPr>
              <a:t>مگر نمي</a:t>
            </a:r>
            <a:r>
              <a:rPr lang="fa-IR" sz="2000" b="1">
                <a:solidFill>
                  <a:srgbClr val="008000"/>
                </a:solidFill>
                <a:cs typeface="Badr" pitchFamily="2" charset="-78"/>
              </a:rPr>
              <a:t>‌</a:t>
            </a:r>
            <a:r>
              <a:rPr lang="fa-IR" sz="2000" b="1">
                <a:solidFill>
                  <a:srgbClr val="008000"/>
                </a:solidFill>
                <a:cs typeface="B Zar" pitchFamily="2" charset="-78"/>
              </a:rPr>
              <a:t>بينيد كه به حق عمل نمي</a:t>
            </a:r>
            <a:r>
              <a:rPr lang="fa-IR" sz="2000" b="1">
                <a:solidFill>
                  <a:srgbClr val="008000"/>
                </a:solidFill>
                <a:cs typeface="Badr" pitchFamily="2" charset="-78"/>
              </a:rPr>
              <a:t>‌</a:t>
            </a:r>
            <a:r>
              <a:rPr lang="fa-IR" sz="2000" b="1">
                <a:solidFill>
                  <a:srgbClr val="008000"/>
                </a:solidFill>
                <a:cs typeface="B Zar" pitchFamily="2" charset="-78"/>
              </a:rPr>
              <a:t>شود و از باطل پرهيز نمي</a:t>
            </a:r>
            <a:r>
              <a:rPr lang="fa-IR" sz="2000" b="1">
                <a:solidFill>
                  <a:srgbClr val="008000"/>
                </a:solidFill>
                <a:cs typeface="Badr" pitchFamily="2" charset="-78"/>
              </a:rPr>
              <a:t>‌</a:t>
            </a:r>
            <a:r>
              <a:rPr lang="fa-IR" sz="2000" b="1">
                <a:solidFill>
                  <a:srgbClr val="008000"/>
                </a:solidFill>
                <a:cs typeface="B Zar" pitchFamily="2" charset="-78"/>
              </a:rPr>
              <a:t>شود. در اين حال، سزاوار است كه مومن، لقاي پروردگار را طلب نمايد.</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67200" y="457200"/>
            <a:ext cx="4343400" cy="613727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بيضه</a:t>
            </a:r>
          </a:p>
          <a:p>
            <a:r>
              <a:rPr lang="fa-IR" sz="2000" b="1">
                <a:solidFill>
                  <a:srgbClr val="008000"/>
                </a:solidFill>
                <a:cs typeface="B Zar" pitchFamily="2" charset="-78"/>
              </a:rPr>
              <a:t>زمان: يكشنبه 27 ذي الحجه 60 هجري</a:t>
            </a:r>
            <a:r>
              <a:rPr lang="en-US" sz="2000" b="1">
                <a:solidFill>
                  <a:srgbClr val="008000"/>
                </a:solidFill>
                <a:cs typeface="B Zar" pitchFamily="2" charset="-78"/>
              </a:rPr>
              <a:t> </a:t>
            </a:r>
            <a:endParaRPr lang="fa-IR" sz="2000" b="1">
              <a:solidFill>
                <a:srgbClr val="008000"/>
              </a:solidFill>
              <a:cs typeface="B Zar" pitchFamily="2" charset="-78"/>
            </a:endParaRP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لشكر امام حسين (ع) و سپاه حر كه به موازات و نزديك همديگر حركت مي</a:t>
            </a:r>
            <a:r>
              <a:rPr lang="fa-IR" sz="1600" b="1">
                <a:cs typeface="Badr" pitchFamily="2" charset="-78"/>
              </a:rPr>
              <a:t>‌</a:t>
            </a:r>
            <a:r>
              <a:rPr lang="fa-IR" sz="1600" b="1">
                <a:cs typeface="B Zar" pitchFamily="2" charset="-78"/>
              </a:rPr>
              <a:t>كردند، در اين محل فرود آمدند. حضرت در اين منزلگاه لشكريان حر را مخاطب قرارداده، چنين فرمود: «بني اميه به فرمان شيطان از اطاعت خدا سرپيچي نموده و فساد كردند. حدود خدا را اجرا نكرده و بيت المال را منحصر به خود ساختند. حرام خدا را حلال و حلال خدا را حرام كردند... شما به من نامه</a:t>
            </a:r>
            <a:r>
              <a:rPr lang="fa-IR" sz="1600" b="1">
                <a:cs typeface="Badr" pitchFamily="2" charset="-78"/>
              </a:rPr>
              <a:t>‌</a:t>
            </a:r>
            <a:r>
              <a:rPr lang="fa-IR" sz="1600" b="1">
                <a:cs typeface="B Zar" pitchFamily="2" charset="-78"/>
              </a:rPr>
              <a:t>ها نوشتيد و گفتيد كه با من بيعت كرده</a:t>
            </a:r>
            <a:r>
              <a:rPr lang="fa-IR" sz="1600" b="1">
                <a:cs typeface="Badr" pitchFamily="2" charset="-78"/>
              </a:rPr>
              <a:t>‌</a:t>
            </a:r>
            <a:r>
              <a:rPr lang="fa-IR" sz="1600" b="1">
                <a:cs typeface="B Zar" pitchFamily="2" charset="-78"/>
              </a:rPr>
              <a:t>ايد، حال اگر به بيعت خويش با من پايبند بمانيد كار عاقلانه</a:t>
            </a:r>
            <a:r>
              <a:rPr lang="fa-IR" sz="1600" b="1">
                <a:cs typeface="Badr" pitchFamily="2" charset="-78"/>
              </a:rPr>
              <a:t>‌</a:t>
            </a:r>
            <a:r>
              <a:rPr lang="fa-IR" sz="1600" b="1">
                <a:cs typeface="B Zar" pitchFamily="2" charset="-78"/>
              </a:rPr>
              <a:t>اي كرده</a:t>
            </a:r>
            <a:r>
              <a:rPr lang="fa-IR" sz="1600" b="1">
                <a:cs typeface="Badr" pitchFamily="2" charset="-78"/>
              </a:rPr>
              <a:t>‌</a:t>
            </a:r>
            <a:r>
              <a:rPr lang="fa-IR" sz="1600" b="1">
                <a:cs typeface="B Zar" pitchFamily="2" charset="-78"/>
              </a:rPr>
              <a:t>ايد كه من فرزند دخت پيامبر (س) و اسوه</a:t>
            </a:r>
            <a:r>
              <a:rPr lang="fa-IR" sz="1600" b="1">
                <a:cs typeface="Badr" pitchFamily="2" charset="-78"/>
              </a:rPr>
              <a:t>‌</a:t>
            </a:r>
            <a:r>
              <a:rPr lang="fa-IR" sz="1600" b="1">
                <a:cs typeface="B Zar" pitchFamily="2" charset="-78"/>
              </a:rPr>
              <a:t>اي براي شما هستم. اگر بيعتتان را بشكنيد، سوگند به جانم! كه از شما هم بعيد نيست، چرا كه با پدرم «علي» و برادرم «حسن» و پسرعمويم «مسلم» پيمان شكني كرديد. بدانيد اگر چنين كنيد سعادت خوتان را از دست داده</a:t>
            </a:r>
            <a:r>
              <a:rPr lang="fa-IR" sz="1600" b="1">
                <a:cs typeface="Badr" pitchFamily="2" charset="-78"/>
              </a:rPr>
              <a:t>‌</a:t>
            </a:r>
            <a:r>
              <a:rPr lang="fa-IR" sz="1600" b="1">
                <a:cs typeface="B Zar" pitchFamily="2" charset="-78"/>
              </a:rPr>
              <a:t>ايد».</a:t>
            </a:r>
          </a:p>
          <a:p>
            <a:pPr algn="just"/>
            <a:endParaRPr lang="fa-IR" sz="1600" b="1">
              <a:cs typeface="B Zar" pitchFamily="2" charset="-78"/>
            </a:endParaRPr>
          </a:p>
          <a:p>
            <a:pPr algn="just"/>
            <a:r>
              <a:rPr lang="fa-IR" sz="1600" b="1">
                <a:cs typeface="B Zar" pitchFamily="2" charset="-78"/>
              </a:rPr>
              <a:t>از سخنان حضرت در اين منزلگاه:</a:t>
            </a:r>
          </a:p>
          <a:p>
            <a:pPr algn="just"/>
            <a:r>
              <a:rPr lang="fa-IR" sz="2000" b="1">
                <a:solidFill>
                  <a:srgbClr val="008000"/>
                </a:solidFill>
                <a:cs typeface="B Zar" pitchFamily="2" charset="-78"/>
              </a:rPr>
              <a:t>اي مردم! رسول خدا فرمود: «هر كس سلطان ستمگر، پيمان شكن، حلال كننده حرام</a:t>
            </a:r>
            <a:r>
              <a:rPr lang="fa-IR" sz="2000" b="1">
                <a:solidFill>
                  <a:srgbClr val="008000"/>
                </a:solidFill>
                <a:cs typeface="Badr" pitchFamily="2" charset="-78"/>
              </a:rPr>
              <a:t>‌</a:t>
            </a:r>
            <a:r>
              <a:rPr lang="fa-IR" sz="2000" b="1">
                <a:solidFill>
                  <a:srgbClr val="008000"/>
                </a:solidFill>
                <a:cs typeface="B Zar" pitchFamily="2" charset="-78"/>
              </a:rPr>
              <a:t>ها و مخالف با سنت رسول خدا را ببيند و در برابر او برنخيزد، جايگاهش با او در جهنم است. </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267200" y="228600"/>
            <a:ext cx="4572000" cy="650557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عُذيب الهجانات</a:t>
            </a:r>
          </a:p>
          <a:p>
            <a:r>
              <a:rPr lang="fa-IR" sz="2000" b="1">
                <a:solidFill>
                  <a:srgbClr val="008000"/>
                </a:solidFill>
                <a:cs typeface="B Zar" pitchFamily="2" charset="-78"/>
              </a:rPr>
              <a:t>زمان: دوشنبه 28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چند تن از اهل كوفه با حضرت ملاقات كرده و اوضاع شهر را چنين توصيف كردند: «به اشراف كوفه رشوه</a:t>
            </a:r>
            <a:r>
              <a:rPr lang="fa-IR" sz="1600" b="1">
                <a:cs typeface="Badr" pitchFamily="2" charset="-78"/>
              </a:rPr>
              <a:t>‌</a:t>
            </a:r>
            <a:r>
              <a:rPr lang="fa-IR" sz="1600" b="1">
                <a:cs typeface="B Zar" pitchFamily="2" charset="-78"/>
              </a:rPr>
              <a:t>هايي گزاف داده</a:t>
            </a:r>
            <a:r>
              <a:rPr lang="fa-IR" sz="1600" b="1">
                <a:cs typeface="Badr" pitchFamily="2" charset="-78"/>
              </a:rPr>
              <a:t>‌</a:t>
            </a:r>
            <a:r>
              <a:rPr lang="fa-IR" sz="1600" b="1">
                <a:cs typeface="B Zar" pitchFamily="2" charset="-78"/>
              </a:rPr>
              <a:t>اند و اينك يك دل و يك زبان با تو دشمني مي</a:t>
            </a:r>
            <a:r>
              <a:rPr lang="fa-IR" sz="1600" b="1">
                <a:cs typeface="Badr" pitchFamily="2" charset="-78"/>
              </a:rPr>
              <a:t>‌</a:t>
            </a:r>
            <a:r>
              <a:rPr lang="fa-IR" sz="1600" b="1">
                <a:cs typeface="B Zar" pitchFamily="2" charset="-78"/>
              </a:rPr>
              <a:t>ورزند و ساير مردم دلشان با توست. اما فردا شمشيرهايشان به روي تو كشيده مي</a:t>
            </a:r>
            <a:r>
              <a:rPr lang="fa-IR" sz="1600" b="1">
                <a:cs typeface="Badr" pitchFamily="2" charset="-78"/>
              </a:rPr>
              <a:t>‌</a:t>
            </a:r>
            <a:r>
              <a:rPr lang="fa-IR" sz="1600" b="1">
                <a:cs typeface="B Zar" pitchFamily="2" charset="-78"/>
              </a:rPr>
              <a:t>شود».</a:t>
            </a:r>
          </a:p>
          <a:p>
            <a:pPr algn="just">
              <a:buFont typeface="Wingdings" pitchFamily="2" charset="2"/>
              <a:buChar char="§"/>
            </a:pPr>
            <a:r>
              <a:rPr lang="fa-IR" sz="1600" b="1">
                <a:cs typeface="B Zar" pitchFamily="2" charset="-78"/>
              </a:rPr>
              <a:t> امام (ع) از آنها درباره فرستاده</a:t>
            </a:r>
            <a:r>
              <a:rPr lang="fa-IR" sz="1600" b="1">
                <a:cs typeface="Badr" pitchFamily="2" charset="-78"/>
              </a:rPr>
              <a:t>‌</a:t>
            </a:r>
            <a:r>
              <a:rPr lang="fa-IR" sz="1600" b="1">
                <a:cs typeface="B Zar" pitchFamily="2" charset="-78"/>
              </a:rPr>
              <a:t>اش «قيس بن مسهر» پرسيد، گفتند: «وي را پس از دستگيري بالاي قصر دارالاماره برده تا شما و پدرتان را لعنت كند، اما او بر شما و پدرتان درود فرستاد و ابن زياد و پدرش را لعنت كرد، و آمدنتان را خبر داد. از اين رو ابن زياد دستور داد او را از بالاي قصر به زمين انداخته و به شهادت رساندند». در اين هنگام اشك از چشمان حضرت سرازير گشت و اين آيه شريفه را تلاوت نمود:</a:t>
            </a:r>
          </a:p>
          <a:p>
            <a:pPr algn="just">
              <a:buFont typeface="Wingdings" pitchFamily="2" charset="2"/>
              <a:buNone/>
            </a:pPr>
            <a:r>
              <a:rPr lang="fa-IR" sz="1600" b="1">
                <a:cs typeface="B Zar" pitchFamily="2" charset="-78"/>
              </a:rPr>
              <a:t>« من المومنين رجال صدقوا ما عاهدوا الله عليه، فمنهم من قضي نحبه و منهم من يتنظر و ما بدلوا تبديلا»</a:t>
            </a:r>
          </a:p>
          <a:p>
            <a:pPr algn="just">
              <a:buFont typeface="Wingdings" pitchFamily="2" charset="2"/>
              <a:buNone/>
            </a:pPr>
            <a:r>
              <a:rPr lang="fa-IR" sz="1600" b="1">
                <a:cs typeface="B Zar" pitchFamily="2" charset="-78"/>
              </a:rPr>
              <a:t>(از ميان مومنان مرداني هستند بر سر پيمان خود با خدا ايستادگي كرده و به عهد خويش وفا كردند «به شهادت رسيدند» و برخي ديگر در انتظار شهادت</a:t>
            </a:r>
            <a:r>
              <a:rPr lang="fa-IR" sz="1600" b="1">
                <a:cs typeface="Badr" pitchFamily="2" charset="-78"/>
              </a:rPr>
              <a:t>‌</a:t>
            </a:r>
            <a:r>
              <a:rPr lang="fa-IR" sz="1600" b="1">
                <a:cs typeface="B Zar" pitchFamily="2" charset="-78"/>
              </a:rPr>
              <a:t>اند...)</a:t>
            </a:r>
          </a:p>
          <a:p>
            <a:pPr algn="just"/>
            <a:endParaRPr lang="fa-IR" sz="1600" b="1">
              <a:cs typeface="B Zar" pitchFamily="2" charset="-78"/>
            </a:endParaRPr>
          </a:p>
          <a:p>
            <a:pPr algn="just"/>
            <a:r>
              <a:rPr lang="fa-IR" sz="1600" b="1">
                <a:cs typeface="B Zar" pitchFamily="2" charset="-78"/>
              </a:rPr>
              <a:t>امام حسين (ع) هنگام شنيدن خبر شهادت «قيس» در اين منزلگاه چنين دعا فرمود: </a:t>
            </a:r>
          </a:p>
          <a:p>
            <a:pPr algn="just"/>
            <a:r>
              <a:rPr lang="fa-IR" sz="2000" b="1">
                <a:solidFill>
                  <a:srgbClr val="008000"/>
                </a:solidFill>
                <a:cs typeface="B Zar" pitchFamily="2" charset="-78"/>
              </a:rPr>
              <a:t>خداوندا! براي ما و شيعيان ما در نزد خود جايگاه والايي قرارده و در جوار رحمت خود جمع بفرما.</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038600" y="304800"/>
            <a:ext cx="4876800" cy="613727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قصر بني مقاتل</a:t>
            </a:r>
          </a:p>
          <a:p>
            <a:r>
              <a:rPr lang="fa-IR" sz="2000" b="1">
                <a:solidFill>
                  <a:srgbClr val="008000"/>
                </a:solidFill>
                <a:cs typeface="B Zar" pitchFamily="2" charset="-78"/>
              </a:rPr>
              <a:t>زمان: چهارشنبه اول محرم الحرام 61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گروهي از اهل كوفه در اين منزلگاه خيمه زده بودند، حضرت از آنها پرسيد: آيا به ياري من مي</a:t>
            </a:r>
            <a:r>
              <a:rPr lang="fa-IR" sz="1600" b="1">
                <a:cs typeface="Badr" pitchFamily="2" charset="-78"/>
              </a:rPr>
              <a:t>‌</a:t>
            </a:r>
            <a:r>
              <a:rPr lang="fa-IR" sz="1600" b="1">
                <a:cs typeface="B Zar" pitchFamily="2" charset="-78"/>
              </a:rPr>
              <a:t>آييد؟ بعضي گفتند: دل ما رضايت به مرگ نمي</a:t>
            </a:r>
            <a:r>
              <a:rPr lang="fa-IR" sz="1600" b="1">
                <a:cs typeface="Badr" pitchFamily="2" charset="-78"/>
              </a:rPr>
              <a:t>‌</a:t>
            </a:r>
            <a:r>
              <a:rPr lang="fa-IR" sz="1600" b="1">
                <a:cs typeface="B Zar" pitchFamily="2" charset="-78"/>
              </a:rPr>
              <a:t>دهد و بعضي ديگر گفتند: ما زنان و فرزندان زيادي داريم، مال بسياري از مردم نزد ماست و خبر از سرنوشت اين جنگ نداريم، لذا از ياري تو معذوريم.</a:t>
            </a:r>
          </a:p>
          <a:p>
            <a:pPr algn="just">
              <a:buFont typeface="Wingdings" pitchFamily="2" charset="2"/>
              <a:buChar char="§"/>
            </a:pPr>
            <a:r>
              <a:rPr lang="fa-IR" sz="1600" b="1">
                <a:cs typeface="B Zar" pitchFamily="2" charset="-78"/>
              </a:rPr>
              <a:t> حضرت به جوانان امر كرد كه آب بردارند و شبانه حركت كنند. امام (ع) همان</a:t>
            </a:r>
            <a:r>
              <a:rPr lang="fa-IR" sz="1600" b="1">
                <a:cs typeface="Badr" pitchFamily="2" charset="-78"/>
              </a:rPr>
              <a:t>‌</a:t>
            </a:r>
            <a:r>
              <a:rPr lang="fa-IR" sz="1600" b="1">
                <a:cs typeface="B Zar" pitchFamily="2" charset="-78"/>
              </a:rPr>
              <a:t>گونه كه سوار بر مركب بود، مختصري به خواب رفت. پس از بيداري كلمه استرجاع (انالله و انااليه راجعون) را تكرار مي</a:t>
            </a:r>
            <a:r>
              <a:rPr lang="fa-IR" sz="1600" b="1">
                <a:cs typeface="Badr" pitchFamily="2" charset="-78"/>
              </a:rPr>
              <a:t>‌</a:t>
            </a:r>
            <a:r>
              <a:rPr lang="fa-IR" sz="1600" b="1">
                <a:cs typeface="B Zar" pitchFamily="2" charset="-78"/>
              </a:rPr>
              <a:t>كرد. «علي اكبر جلو رفت و علت را جويا شد؛ حضرت فرمود: اسب سواري جلو من در خواب ظاهر شد و گفت: اين قوم شبانگاه در حركت است و مرگ به استقبالشان مي</a:t>
            </a:r>
            <a:r>
              <a:rPr lang="fa-IR" sz="1600" b="1">
                <a:cs typeface="Badr" pitchFamily="2" charset="-78"/>
              </a:rPr>
              <a:t>‌</a:t>
            </a:r>
            <a:r>
              <a:rPr lang="fa-IR" sz="1600" b="1">
                <a:cs typeface="B Zar" pitchFamily="2" charset="-78"/>
              </a:rPr>
              <a:t>آيد.» علي اكبر گفت: «پدرم! آيا ما بر حق نيستيم؟» حضرت فرمود: «سوگند به خدا كه ما برحقيم» علي اكبر گفت: «پس ما را باكي از مرگ نيست». امام فرمود: «خدا تو را جزاي خير دهد».</a:t>
            </a:r>
          </a:p>
          <a:p>
            <a:pPr algn="just"/>
            <a:endParaRPr lang="fa-IR" sz="1600" b="1">
              <a:cs typeface="B Zar" pitchFamily="2" charset="-78"/>
            </a:endParaRPr>
          </a:p>
          <a:p>
            <a:pPr algn="just"/>
            <a:r>
              <a:rPr lang="fa-IR" sz="1600" b="1">
                <a:cs typeface="B Zar" pitchFamily="2" charset="-78"/>
              </a:rPr>
              <a:t>امام حسين (ع) در اين منزل به عبيدالله جعفي چنين فرمود:</a:t>
            </a:r>
          </a:p>
          <a:p>
            <a:pPr algn="just"/>
            <a:r>
              <a:rPr lang="fa-IR" sz="2000" b="1">
                <a:solidFill>
                  <a:srgbClr val="008000"/>
                </a:solidFill>
                <a:cs typeface="B Zar" pitchFamily="2" charset="-78"/>
              </a:rPr>
              <a:t>پس اگر ما را ياري نمي</a:t>
            </a:r>
            <a:r>
              <a:rPr lang="fa-IR" sz="2000" b="1">
                <a:solidFill>
                  <a:srgbClr val="008000"/>
                </a:solidFill>
                <a:cs typeface="Badr" pitchFamily="2" charset="-78"/>
              </a:rPr>
              <a:t>‌</a:t>
            </a:r>
            <a:r>
              <a:rPr lang="fa-IR" sz="2000" b="1">
                <a:solidFill>
                  <a:srgbClr val="008000"/>
                </a:solidFill>
                <a:cs typeface="B Zar" pitchFamily="2" charset="-78"/>
              </a:rPr>
              <a:t>كني خداي را بپرهيز از اينكه جزو كساني باشي كه با ما مي</a:t>
            </a:r>
            <a:r>
              <a:rPr lang="fa-IR" sz="2000" b="1">
                <a:solidFill>
                  <a:srgbClr val="008000"/>
                </a:solidFill>
                <a:cs typeface="Badr" pitchFamily="2" charset="-78"/>
              </a:rPr>
              <a:t>‌</a:t>
            </a:r>
            <a:r>
              <a:rPr lang="fa-IR" sz="2000" b="1">
                <a:solidFill>
                  <a:srgbClr val="008000"/>
                </a:solidFill>
                <a:cs typeface="B Zar" pitchFamily="2" charset="-78"/>
              </a:rPr>
              <a:t>جنگند. سوگند به خدا اگر كسي فرياد ما را بشنود و ما را ياري نكند، خدا او را به رو در آتش مي</a:t>
            </a:r>
            <a:r>
              <a:rPr lang="fa-IR" sz="2000" b="1">
                <a:solidFill>
                  <a:srgbClr val="008000"/>
                </a:solidFill>
                <a:cs typeface="Badr" pitchFamily="2" charset="-78"/>
              </a:rPr>
              <a:t>‌</a:t>
            </a:r>
            <a:r>
              <a:rPr lang="fa-IR" sz="2000" b="1">
                <a:solidFill>
                  <a:srgbClr val="008000"/>
                </a:solidFill>
                <a:cs typeface="B Zar" pitchFamily="2" charset="-78"/>
              </a:rPr>
              <a:t>افكند.1</a:t>
            </a: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114800" y="152400"/>
            <a:ext cx="4800600" cy="6413500"/>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نينوا (وكربلا)</a:t>
            </a:r>
          </a:p>
          <a:p>
            <a:r>
              <a:rPr lang="fa-IR" sz="2000" b="1">
                <a:solidFill>
                  <a:srgbClr val="FF0000"/>
                </a:solidFill>
                <a:cs typeface="B Zar" pitchFamily="2" charset="-78"/>
              </a:rPr>
              <a:t>زمان: پنجشنبه دوم محرم الحرام 61 هجري</a:t>
            </a:r>
            <a:r>
              <a:rPr lang="en-US" sz="2000" b="1">
                <a:solidFill>
                  <a:srgbClr val="FF0000"/>
                </a:solidFill>
                <a:cs typeface="B Zar" pitchFamily="2" charset="-78"/>
              </a:rPr>
              <a:t> </a:t>
            </a:r>
            <a:endParaRPr lang="fa-IR" sz="2000" b="1">
              <a:solidFill>
                <a:srgbClr val="FF0000"/>
              </a:solidFill>
              <a:cs typeface="B Zar" pitchFamily="2" charset="-78"/>
            </a:endParaRPr>
          </a:p>
          <a:p>
            <a:endParaRPr lang="fa-IR" sz="1000" b="1">
              <a:solidFill>
                <a:srgbClr val="FF0000"/>
              </a:solidFill>
              <a:cs typeface="B Zar" pitchFamily="2" charset="-78"/>
            </a:endParaRPr>
          </a:p>
          <a:p>
            <a:pPr algn="just">
              <a:buFont typeface="Wingdings" pitchFamily="2" charset="2"/>
              <a:buChar char="§"/>
            </a:pPr>
            <a:r>
              <a:rPr lang="fa-IR" sz="1600" b="1">
                <a:cs typeface="B Zar" pitchFamily="2" charset="-78"/>
              </a:rPr>
              <a:t> «نينوا» جايي است كه حر دستور يافت حضرت را در بياباني بي</a:t>
            </a:r>
            <a:r>
              <a:rPr lang="fa-IR" sz="1600" b="1">
                <a:cs typeface="Badr" pitchFamily="2" charset="-78"/>
              </a:rPr>
              <a:t>‌</a:t>
            </a:r>
            <a:r>
              <a:rPr lang="fa-IR" sz="1600" b="1">
                <a:cs typeface="B Zar" pitchFamily="2" charset="-78"/>
              </a:rPr>
              <a:t>آب و علف و بي</a:t>
            </a:r>
            <a:r>
              <a:rPr lang="fa-IR" sz="1600" b="1">
                <a:cs typeface="Badr" pitchFamily="2" charset="-78"/>
              </a:rPr>
              <a:t>‌</a:t>
            </a:r>
            <a:r>
              <a:rPr lang="fa-IR" sz="1600" b="1">
                <a:cs typeface="B Zar" pitchFamily="2" charset="-78"/>
              </a:rPr>
              <a:t>دژ و قلعه فرود آورد. امام (ع) براي اقامت در محل مناسبتري، به حركت خود ادامه داد تا به سرزميني رسيد. اسم آنجا را سؤال فرمود؛ تا نام كربلا را در جواب شنيد، پس گريست و فرمود: «پياده شويد، اينجا محل ريختن خون ما و محل قبور ماست. و همين جا قبور ما زيارت خواهد شد، و جدم رسول خدا چنين وعده داد». سپس اصحاب امام (ع) پياده شدند و بار و اثاثيه را فرود آوردند. سپاه حر نيز در ناحيه ديگري در مقابل امام اردو زدند.</a:t>
            </a:r>
          </a:p>
          <a:p>
            <a:pPr algn="just">
              <a:buFont typeface="Wingdings" pitchFamily="2" charset="2"/>
              <a:buChar char="§"/>
            </a:pPr>
            <a:r>
              <a:rPr lang="fa-IR" sz="1600" b="1">
                <a:cs typeface="B Zar" pitchFamily="2" charset="-78"/>
              </a:rPr>
              <a:t> حضرت (ع) اهل بيت خود را جمع كرده، نظري برآنها افكند و گريست. سپس فرمود: «خدايا! ما را از حرم جدمان راندند، و بني اميه در حق ما ستم روا داشتند. خدايا! حق ما را از ستمگران بستان و بر دشمنان پيروز گردان».</a:t>
            </a:r>
          </a:p>
          <a:p>
            <a:pPr algn="just">
              <a:buFont typeface="Wingdings" pitchFamily="2" charset="2"/>
              <a:buChar char="§"/>
            </a:pPr>
            <a:r>
              <a:rPr lang="fa-IR" sz="1600" b="1">
                <a:cs typeface="B Zar" pitchFamily="2" charset="-78"/>
              </a:rPr>
              <a:t> عبيدالله بن زياد نامه</a:t>
            </a:r>
            <a:r>
              <a:rPr lang="fa-IR" sz="1600" b="1">
                <a:cs typeface="Badr" pitchFamily="2" charset="-78"/>
              </a:rPr>
              <a:t>‌</a:t>
            </a:r>
            <a:r>
              <a:rPr lang="fa-IR" sz="1600" b="1">
                <a:cs typeface="B Zar" pitchFamily="2" charset="-78"/>
              </a:rPr>
              <a:t>اي بدين مضمون براي حضرت نوشت: خبر ورود تو به كربلا رسيد. من از جانب معاويه مامورم سر بر بالين ننهم تا تو را بكشم و يا به حكم من و حكم يزيد بن معاويه بازآيي! والسلام. امام (ع) فرمود: اين نامه را جوابي نيست! زيرا بر عبيدالله عذاب الهي لازم و ثابت است.</a:t>
            </a:r>
          </a:p>
          <a:p>
            <a:pPr algn="just"/>
            <a:r>
              <a:rPr lang="fa-IR" sz="1600" b="1">
                <a:cs typeface="B Zar" pitchFamily="2" charset="-78"/>
              </a:rPr>
              <a:t>امام حسين(ع) چون نامه ابن زياد را خواند، فرمود:</a:t>
            </a:r>
          </a:p>
          <a:p>
            <a:pPr algn="just"/>
            <a:r>
              <a:rPr lang="fa-IR" sz="2000" b="1">
                <a:solidFill>
                  <a:srgbClr val="FF0000"/>
                </a:solidFill>
                <a:cs typeface="B Zar" pitchFamily="2" charset="-78"/>
              </a:rPr>
              <a:t>رستگار نشوند آن گروهي كه خشنودي مردم را با غضب پروردگار خريدند. (خشنودي مردم را بر غضب خدا مقدم داشتند).</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a:off x="1219200" y="5943600"/>
            <a:ext cx="6781800" cy="396875"/>
          </a:xfrm>
          <a:prstGeom prst="rect">
            <a:avLst/>
          </a:prstGeom>
          <a:noFill/>
          <a:ln w="9525">
            <a:noFill/>
            <a:miter lim="800000"/>
            <a:headEnd/>
            <a:tailEnd/>
          </a:ln>
          <a:effectLst/>
        </p:spPr>
        <p:txBody>
          <a:bodyPr>
            <a:spAutoFit/>
          </a:bodyPr>
          <a:lstStyle/>
          <a:p>
            <a:pPr marL="177800" indent="-177800" algn="ctr"/>
            <a:r>
              <a:rPr lang="fa-IR" sz="2000">
                <a:solidFill>
                  <a:srgbClr val="FFFFFF"/>
                </a:solidFill>
                <a:cs typeface="B Zar" pitchFamily="2" charset="-78"/>
              </a:rPr>
              <a:t>بلندگو ها را روشن كنيد</a:t>
            </a:r>
            <a:endParaRPr lang="en-US" sz="2000">
              <a:solidFill>
                <a:srgbClr val="FFFFFF"/>
              </a:solidFill>
              <a:cs typeface="B Zar" pitchFamily="2" charset="-78"/>
            </a:endParaRPr>
          </a:p>
        </p:txBody>
      </p:sp>
      <p:sp>
        <p:nvSpPr>
          <p:cNvPr id="32783" name="AutoShape 15"/>
          <p:cNvSpPr>
            <a:spLocks noChangeArrowheads="1"/>
          </p:cNvSpPr>
          <p:nvPr/>
        </p:nvSpPr>
        <p:spPr bwMode="auto">
          <a:xfrm>
            <a:off x="2209800" y="5562600"/>
            <a:ext cx="4800600" cy="1219200"/>
          </a:xfrm>
          <a:prstGeom prst="sun">
            <a:avLst>
              <a:gd name="adj" fmla="val 25000"/>
            </a:avLst>
          </a:prstGeom>
          <a:noFill/>
          <a:ln w="9525">
            <a:solidFill>
              <a:schemeClr val="bg1"/>
            </a:solidFill>
            <a:miter lim="800000"/>
            <a:headEnd/>
            <a:tailEnd/>
          </a:ln>
          <a:effectLst/>
        </p:spPr>
        <p:txBody>
          <a:bodyPr wrap="none" anchor="ctr"/>
          <a:lstStyle/>
          <a:p>
            <a:endParaRPr lang="fa-IR">
              <a:solidFill>
                <a:srgbClr val="000000"/>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419600" y="187325"/>
            <a:ext cx="4343400" cy="6442075"/>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جمعه سوم محرم الحرام 61 هجري</a:t>
            </a:r>
          </a:p>
          <a:p>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عمر بن سعد با لشكري چهارهزار نفره از اهل كوفه وارد كربلا شد. برخي نوشته</a:t>
            </a:r>
            <a:r>
              <a:rPr lang="fa-IR" sz="1600" b="1">
                <a:cs typeface="Badr" pitchFamily="2" charset="-78"/>
              </a:rPr>
              <a:t>‌</a:t>
            </a:r>
            <a:r>
              <a:rPr lang="fa-IR" sz="1600" b="1">
                <a:cs typeface="B Zar" pitchFamily="2" charset="-78"/>
              </a:rPr>
              <a:t>اند: قبيله عمربن سعد (بني زهره) نزد او آمده و او را سوگند دادند تا از اين كار (داوطلب جنگ با امام حسين(ع)) برحذر باشد تا باعث دشمني ميان آنها و «بني هاشم» نگردد. از طرفي يكي از دو فرزندش به نام «حفص» او را به مقاتله با حسين(ع) تشويق مي</a:t>
            </a:r>
            <a:r>
              <a:rPr lang="fa-IR" sz="1600" b="1">
                <a:cs typeface="Badr" pitchFamily="2" charset="-78"/>
              </a:rPr>
              <a:t>‌</a:t>
            </a:r>
            <a:r>
              <a:rPr lang="fa-IR" sz="1600" b="1">
                <a:cs typeface="B Zar" pitchFamily="2" charset="-78"/>
              </a:rPr>
              <a:t>نمود و ديگري او را برحذر مي</a:t>
            </a:r>
            <a:r>
              <a:rPr lang="fa-IR" sz="1600" b="1">
                <a:cs typeface="Badr" pitchFamily="2" charset="-78"/>
              </a:rPr>
              <a:t>‌</a:t>
            </a:r>
            <a:r>
              <a:rPr lang="fa-IR" sz="1600" b="1">
                <a:cs typeface="B Zar" pitchFamily="2" charset="-78"/>
              </a:rPr>
              <a:t>داشت! لذا «حفص» همراه پدر براي جنگ با حسين (ع) به كربلا آمد.</a:t>
            </a:r>
          </a:p>
          <a:p>
            <a:pPr algn="just">
              <a:buFont typeface="Wingdings" pitchFamily="2" charset="2"/>
              <a:buChar char="§"/>
            </a:pPr>
            <a:r>
              <a:rPr lang="fa-IR" sz="1600" b="1">
                <a:cs typeface="B Zar" pitchFamily="2" charset="-78"/>
              </a:rPr>
              <a:t> عمربن سعد شخصي را نزد حضرت فرستاد تا از علت آمدنش به اين سرزمين جويا شود. حضرت فرمود: «مردم شهر شما به من نامه نوشته و مرا دعوت كرده</a:t>
            </a:r>
            <a:r>
              <a:rPr lang="fa-IR" sz="1600" b="1">
                <a:cs typeface="Badr" pitchFamily="2" charset="-78"/>
              </a:rPr>
              <a:t>‌</a:t>
            </a:r>
            <a:r>
              <a:rPr lang="fa-IR" sz="1600" b="1">
                <a:cs typeface="B Zar" pitchFamily="2" charset="-78"/>
              </a:rPr>
              <a:t>اند و اگر از آمدنم ناخوشنوديد باز خواهم گشت! عمربن سعد تا از پيام امام (ع) مطلع گشت، گفت: «اميدوارم خدا مرا از جنگ با حسين برهاند!»</a:t>
            </a:r>
          </a:p>
          <a:p>
            <a:pPr algn="just"/>
            <a:endParaRPr lang="fa-IR" sz="1600" b="1">
              <a:cs typeface="B Zar" pitchFamily="2" charset="-78"/>
            </a:endParaRPr>
          </a:p>
          <a:p>
            <a:pPr algn="just"/>
            <a:r>
              <a:rPr lang="fa-IR" sz="1600" b="1">
                <a:cs typeface="B Zar" pitchFamily="2" charset="-78"/>
              </a:rPr>
              <a:t>سخن امام حسين (ع) هنگام ورود به كربلا:</a:t>
            </a:r>
          </a:p>
          <a:p>
            <a:pPr algn="just"/>
            <a:r>
              <a:rPr lang="fa-IR" sz="2000" b="1">
                <a:solidFill>
                  <a:srgbClr val="FF0000"/>
                </a:solidFill>
                <a:cs typeface="B Zar" pitchFamily="2" charset="-78"/>
              </a:rPr>
              <a:t>مردم، بندگان دنيا هستند و دين آنها جز سخن بر زبانشان نيست. تا آنگاه كه زندگيشان بچرخد، دنبال دين مي</a:t>
            </a:r>
            <a:r>
              <a:rPr lang="fa-IR" sz="2000" b="1">
                <a:solidFill>
                  <a:srgbClr val="FF0000"/>
                </a:solidFill>
                <a:cs typeface="Badr" pitchFamily="2" charset="-78"/>
              </a:rPr>
              <a:t>‌</a:t>
            </a:r>
            <a:r>
              <a:rPr lang="fa-IR" sz="2000" b="1">
                <a:solidFill>
                  <a:srgbClr val="FF0000"/>
                </a:solidFill>
                <a:cs typeface="B Zar" pitchFamily="2" charset="-78"/>
              </a:rPr>
              <a:t>روند. و هر گاه بناي امتحان و آزمايش پيش آيد، دينداران بسيار اندك مي</a:t>
            </a:r>
            <a:r>
              <a:rPr lang="fa-IR" sz="2000" b="1">
                <a:solidFill>
                  <a:srgbClr val="FF0000"/>
                </a:solidFill>
                <a:cs typeface="Badr" pitchFamily="2" charset="-78"/>
              </a:rPr>
              <a:t>‌</a:t>
            </a:r>
            <a:r>
              <a:rPr lang="fa-IR" sz="2000" b="1">
                <a:solidFill>
                  <a:srgbClr val="FF0000"/>
                </a:solidFill>
                <a:cs typeface="B Zar" pitchFamily="2" charset="-78"/>
              </a:rPr>
              <a:t>شوند.</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343400" y="304800"/>
            <a:ext cx="4343400" cy="6076950"/>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شنبه چهارم محرم الحرام 61 هجري</a:t>
            </a:r>
          </a:p>
          <a:p>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«عبيدالله بن زياد» در مسجد كوفه مردم را چنين خطاب كرد: « اي مردم! خاندان ابوسفيان را آزموديد و آنها را چنان كه مي</a:t>
            </a:r>
            <a:r>
              <a:rPr lang="fa-IR" sz="1600" b="1">
                <a:cs typeface="Badr" pitchFamily="2" charset="-78"/>
              </a:rPr>
              <a:t>‌</a:t>
            </a:r>
            <a:r>
              <a:rPr lang="fa-IR" sz="1600" b="1">
                <a:cs typeface="B Zar" pitchFamily="2" charset="-78"/>
              </a:rPr>
              <a:t>خواستيد، يافتيد! و يزيد را مي</a:t>
            </a:r>
            <a:r>
              <a:rPr lang="fa-IR" sz="1600" b="1">
                <a:cs typeface="Badr" pitchFamily="2" charset="-78"/>
              </a:rPr>
              <a:t>‌</a:t>
            </a:r>
            <a:r>
              <a:rPr lang="fa-IR" sz="1600" b="1">
                <a:cs typeface="B Zar" pitchFamily="2" charset="-78"/>
              </a:rPr>
              <a:t>شناسيد كه داراي رفتار و روشي نيكوست كه به زيردستان احسان مي</a:t>
            </a:r>
            <a:r>
              <a:rPr lang="fa-IR" sz="1600" b="1">
                <a:cs typeface="Badr" pitchFamily="2" charset="-78"/>
              </a:rPr>
              <a:t>‌</a:t>
            </a:r>
            <a:r>
              <a:rPr lang="fa-IR" sz="1600" b="1">
                <a:cs typeface="B Zar" pitchFamily="2" charset="-78"/>
              </a:rPr>
              <a:t>كند و بخشش</a:t>
            </a:r>
            <a:r>
              <a:rPr lang="fa-IR" sz="1600" b="1">
                <a:cs typeface="Badr" pitchFamily="2" charset="-78"/>
              </a:rPr>
              <a:t>‌</a:t>
            </a:r>
            <a:r>
              <a:rPr lang="fa-IR" sz="1600" b="1">
                <a:cs typeface="B Zar" pitchFamily="2" charset="-78"/>
              </a:rPr>
              <a:t>هاي او بجاست! و پدرش نيز چنين بود! اكنون يزيد دستور داده تا بين شما پولي را تقسيم نمايم و شما را به جنگ با دشمنش حسين بفرستم». سپس دستور داد در تمام شهر ندا كنند و مردم را براي جنگ آماده حركت سازند.</a:t>
            </a:r>
          </a:p>
          <a:p>
            <a:pPr algn="just">
              <a:buFont typeface="Wingdings" pitchFamily="2" charset="2"/>
              <a:buChar char="§"/>
            </a:pPr>
            <a:r>
              <a:rPr lang="fa-IR" sz="1600" b="1">
                <a:cs typeface="B Zar" pitchFamily="2" charset="-78"/>
              </a:rPr>
              <a:t> «شمربن ذي الجوشن» با چهار هزار جنگجو، «يزيد بن ركاب» با دو هزار جنگجو، «حسين بن نمير» با چهار هزار جنگجو، «مضاير بن رهينه» با سه هزار جنگجو، و «نصربن حرشه» با دو هزار جنگجو براي جنگ با حسين (ع) اعلام آمادگي كرده و حركت به سوي كربلا را آغاز كردند.</a:t>
            </a:r>
          </a:p>
          <a:p>
            <a:pPr algn="just"/>
            <a:endParaRPr lang="fa-IR" sz="1600" b="1">
              <a:cs typeface="B Zar" pitchFamily="2" charset="-78"/>
            </a:endParaRPr>
          </a:p>
          <a:p>
            <a:pPr algn="just"/>
            <a:r>
              <a:rPr lang="fa-IR" sz="1600" b="1">
                <a:cs typeface="B Zar" pitchFamily="2" charset="-78"/>
              </a:rPr>
              <a:t>امام (ع) در پاسخ «قيس بن اشعث» كه سفارش به بيعت با يزيد مي</a:t>
            </a:r>
            <a:r>
              <a:rPr lang="fa-IR" sz="1600" b="1">
                <a:cs typeface="Badr" pitchFamily="2" charset="-78"/>
              </a:rPr>
              <a:t>‌</a:t>
            </a:r>
            <a:r>
              <a:rPr lang="fa-IR" sz="1600" b="1">
                <a:cs typeface="B Zar" pitchFamily="2" charset="-78"/>
              </a:rPr>
              <a:t>كرد، فرمود:</a:t>
            </a:r>
          </a:p>
          <a:p>
            <a:pPr algn="just"/>
            <a:r>
              <a:rPr lang="fa-IR" sz="2000" b="1">
                <a:solidFill>
                  <a:srgbClr val="FF0000"/>
                </a:solidFill>
                <a:cs typeface="B Zar" pitchFamily="2" charset="-78"/>
              </a:rPr>
              <a:t>نه، به خدا سوگند، نه دست ذلت بر دست آنان مي</a:t>
            </a:r>
            <a:r>
              <a:rPr lang="fa-IR" sz="2000" b="1">
                <a:solidFill>
                  <a:srgbClr val="FF0000"/>
                </a:solidFill>
                <a:cs typeface="Badr" pitchFamily="2" charset="-78"/>
              </a:rPr>
              <a:t>‌</a:t>
            </a:r>
            <a:r>
              <a:rPr lang="fa-IR" sz="2000" b="1">
                <a:solidFill>
                  <a:srgbClr val="FF0000"/>
                </a:solidFill>
                <a:cs typeface="B Zar" pitchFamily="2" charset="-78"/>
              </a:rPr>
              <a:t>گذارم و نه مانند بردگان از صحنه جنگ فرار مي</a:t>
            </a:r>
            <a:r>
              <a:rPr lang="fa-IR" sz="2000" b="1">
                <a:solidFill>
                  <a:srgbClr val="FF0000"/>
                </a:solidFill>
                <a:cs typeface="Badr" pitchFamily="2" charset="-78"/>
              </a:rPr>
              <a:t>‌</a:t>
            </a:r>
            <a:r>
              <a:rPr lang="fa-IR" sz="2000" b="1">
                <a:solidFill>
                  <a:srgbClr val="FF0000"/>
                </a:solidFill>
                <a:cs typeface="B Zar" pitchFamily="2" charset="-78"/>
              </a:rPr>
              <a:t>كنم.</a:t>
            </a: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43400" y="152400"/>
            <a:ext cx="4343400" cy="6502400"/>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يكشنبه پنجم محرم الحرام 61 هجري</a:t>
            </a:r>
          </a:p>
          <a:p>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نيروهاي پراكنده در سطح شهر كوفه كم كم جمع شده و به لشكر عمربن سعد مي</a:t>
            </a:r>
            <a:r>
              <a:rPr lang="fa-IR" sz="1600" b="1">
                <a:cs typeface="Badr" pitchFamily="2" charset="-78"/>
              </a:rPr>
              <a:t>‌</a:t>
            </a:r>
            <a:r>
              <a:rPr lang="fa-IR" sz="1600" b="1">
                <a:cs typeface="B Zar" pitchFamily="2" charset="-78"/>
              </a:rPr>
              <a:t>پيوندند. نوشته</a:t>
            </a:r>
            <a:r>
              <a:rPr lang="fa-IR" sz="1600" b="1">
                <a:cs typeface="Badr" pitchFamily="2" charset="-78"/>
              </a:rPr>
              <a:t>‌</a:t>
            </a:r>
            <a:r>
              <a:rPr lang="fa-IR" sz="1600" b="1">
                <a:cs typeface="B Zar" pitchFamily="2" charset="-78"/>
              </a:rPr>
              <a:t>اند: شبث بن ربعي با هزار سوار به سوي كربلا روان شد.</a:t>
            </a:r>
          </a:p>
          <a:p>
            <a:pPr algn="just">
              <a:buFont typeface="Wingdings" pitchFamily="2" charset="2"/>
              <a:buChar char="§"/>
            </a:pPr>
            <a:r>
              <a:rPr lang="fa-IR" sz="1600" b="1">
                <a:cs typeface="B Zar" pitchFamily="2" charset="-78"/>
              </a:rPr>
              <a:t> عبيدالله عده</a:t>
            </a:r>
            <a:r>
              <a:rPr lang="fa-IR" sz="1600" b="1">
                <a:cs typeface="Badr" pitchFamily="2" charset="-78"/>
              </a:rPr>
              <a:t>‌</a:t>
            </a:r>
            <a:r>
              <a:rPr lang="fa-IR" sz="1600" b="1">
                <a:cs typeface="B Zar" pitchFamily="2" charset="-78"/>
              </a:rPr>
              <a:t>اي را ماموريت داد تا در مسير به سوي كربلا بايستند و از حركت كساني كه به قصد ياري حسين (ع) از كوفه خارج مي</a:t>
            </a:r>
            <a:r>
              <a:rPr lang="fa-IR" sz="1600" b="1">
                <a:cs typeface="Badr" pitchFamily="2" charset="-78"/>
              </a:rPr>
              <a:t>‌</a:t>
            </a:r>
            <a:r>
              <a:rPr lang="fa-IR" sz="1600" b="1">
                <a:cs typeface="B Zar" pitchFamily="2" charset="-78"/>
              </a:rPr>
              <a:t>شوند، جلوگيري كنند.</a:t>
            </a:r>
          </a:p>
          <a:p>
            <a:pPr algn="just">
              <a:buFont typeface="Wingdings" pitchFamily="2" charset="2"/>
              <a:buChar char="§"/>
            </a:pPr>
            <a:r>
              <a:rPr lang="fa-IR" sz="1600" b="1">
                <a:cs typeface="B Zar" pitchFamily="2" charset="-78"/>
              </a:rPr>
              <a:t> چون گروهي از مردم مي</a:t>
            </a:r>
            <a:r>
              <a:rPr lang="fa-IR" sz="1600" b="1">
                <a:cs typeface="Badr" pitchFamily="2" charset="-78"/>
              </a:rPr>
              <a:t>‌</a:t>
            </a:r>
            <a:r>
              <a:rPr lang="fa-IR" sz="1600" b="1">
                <a:cs typeface="B Zar" pitchFamily="2" charset="-78"/>
              </a:rPr>
              <a:t>دانستند كه جنگ با امام حسين(ع) در حكم جنگ با خدا و پيامبر است، در اثناي راه از لشكر دشمن جدا شده و فرار مي</a:t>
            </a:r>
            <a:r>
              <a:rPr lang="fa-IR" sz="1600" b="1">
                <a:cs typeface="Badr" pitchFamily="2" charset="-78"/>
              </a:rPr>
              <a:t>‌</a:t>
            </a:r>
            <a:r>
              <a:rPr lang="fa-IR" sz="1600" b="1">
                <a:cs typeface="B Zar" pitchFamily="2" charset="-78"/>
              </a:rPr>
              <a:t>كردند. نوشته</a:t>
            </a:r>
            <a:r>
              <a:rPr lang="fa-IR" sz="1600" b="1">
                <a:cs typeface="Badr" pitchFamily="2" charset="-78"/>
              </a:rPr>
              <a:t>‌</a:t>
            </a:r>
            <a:r>
              <a:rPr lang="fa-IR" sz="1600" b="1">
                <a:cs typeface="B Zar" pitchFamily="2" charset="-78"/>
              </a:rPr>
              <a:t>اند: فرمانده</a:t>
            </a:r>
            <a:r>
              <a:rPr lang="fa-IR" sz="1600" b="1">
                <a:cs typeface="Badr" pitchFamily="2" charset="-78"/>
              </a:rPr>
              <a:t>‌</a:t>
            </a:r>
            <a:r>
              <a:rPr lang="fa-IR" sz="1600" b="1">
                <a:cs typeface="B Zar" pitchFamily="2" charset="-78"/>
              </a:rPr>
              <a:t>اي كه از كوفه با هزار رزمنده حركت كرده بود چون به كربلا مي</a:t>
            </a:r>
            <a:r>
              <a:rPr lang="fa-IR" sz="1600" b="1">
                <a:cs typeface="Badr" pitchFamily="2" charset="-78"/>
              </a:rPr>
              <a:t>‌</a:t>
            </a:r>
            <a:r>
              <a:rPr lang="fa-IR" sz="1600" b="1">
                <a:cs typeface="B Zar" pitchFamily="2" charset="-78"/>
              </a:rPr>
              <a:t>رسيد، سيصد يا چهارصد نفر همراه او بودند و بقيه چون اعتقادي به اين جنگ نداشتند، اقدام به فرار مي</a:t>
            </a:r>
            <a:r>
              <a:rPr lang="fa-IR" sz="1600" b="1">
                <a:cs typeface="Badr" pitchFamily="2" charset="-78"/>
              </a:rPr>
              <a:t>‌</a:t>
            </a:r>
            <a:r>
              <a:rPr lang="fa-IR" sz="1600" b="1">
                <a:cs typeface="B Zar" pitchFamily="2" charset="-78"/>
              </a:rPr>
              <a:t>كردند.</a:t>
            </a:r>
          </a:p>
          <a:p>
            <a:pPr algn="just"/>
            <a:endParaRPr lang="fa-IR" sz="1600" b="1">
              <a:cs typeface="B Zar" pitchFamily="2" charset="-78"/>
            </a:endParaRPr>
          </a:p>
          <a:p>
            <a:pPr algn="just"/>
            <a:r>
              <a:rPr lang="fa-IR" sz="1600" b="1">
                <a:cs typeface="B Zar" pitchFamily="2" charset="-78"/>
              </a:rPr>
              <a:t>از سخنان امام حسين (ع) با سپاه دشمن:</a:t>
            </a:r>
          </a:p>
          <a:p>
            <a:pPr algn="just"/>
            <a:r>
              <a:rPr lang="fa-IR" sz="2000" b="1">
                <a:solidFill>
                  <a:srgbClr val="FF0000"/>
                </a:solidFill>
                <a:cs typeface="B Zar" pitchFamily="2" charset="-78"/>
              </a:rPr>
              <a:t>هيهات! ما به ذلت تن نخواهيم داد. خدا و رسول او و مؤمنان هرگز براي ما ذلت و خواري را نپسنديدند. دامن</a:t>
            </a:r>
            <a:r>
              <a:rPr lang="fa-IR" sz="2000" b="1">
                <a:solidFill>
                  <a:srgbClr val="FF0000"/>
                </a:solidFill>
                <a:cs typeface="Badr" pitchFamily="2" charset="-78"/>
              </a:rPr>
              <a:t>‌</a:t>
            </a:r>
            <a:r>
              <a:rPr lang="fa-IR" sz="2000" b="1">
                <a:solidFill>
                  <a:srgbClr val="FF0000"/>
                </a:solidFill>
                <a:cs typeface="B Zar" pitchFamily="2" charset="-78"/>
              </a:rPr>
              <a:t>هاي پاكي كه ما را پروريده، و سرهاي پرشور و مردان غيرتمند؛ هرگز طاعت فرومايگان را بر كشته شدن مردانه ترجيح ندهند.</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267200" y="381000"/>
            <a:ext cx="4343400" cy="6076950"/>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دوشنبه ششم محرم الحرام 61 هجري</a:t>
            </a:r>
          </a:p>
          <a:p>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عمربن سعد، نامه</a:t>
            </a:r>
            <a:r>
              <a:rPr lang="fa-IR" sz="1600" b="1">
                <a:cs typeface="Badr" pitchFamily="2" charset="-78"/>
              </a:rPr>
              <a:t>‌</a:t>
            </a:r>
            <a:r>
              <a:rPr lang="fa-IR" sz="1600" b="1">
                <a:cs typeface="B Zar" pitchFamily="2" charset="-78"/>
              </a:rPr>
              <a:t>اي را از عبيدالله دريافت مي</a:t>
            </a:r>
            <a:r>
              <a:rPr lang="fa-IR" sz="1600" b="1">
                <a:cs typeface="Badr" pitchFamily="2" charset="-78"/>
              </a:rPr>
              <a:t>‌</a:t>
            </a:r>
            <a:r>
              <a:rPr lang="fa-IR" sz="1600" b="1">
                <a:cs typeface="B Zar" pitchFamily="2" charset="-78"/>
              </a:rPr>
              <a:t>دارد كه مضمون آن چنين است: من از لشكر سواره و پياده چيزي را از تو فروگذار نكردم، و توجه داشته باش كه مأموراني سپرده</a:t>
            </a:r>
            <a:r>
              <a:rPr lang="fa-IR" sz="1600" b="1">
                <a:cs typeface="Badr" pitchFamily="2" charset="-78"/>
              </a:rPr>
              <a:t>‌</a:t>
            </a:r>
            <a:r>
              <a:rPr lang="fa-IR" sz="1600" b="1">
                <a:cs typeface="B Zar" pitchFamily="2" charset="-78"/>
              </a:rPr>
              <a:t>ام تا هر روز وضعيت را به من گزارش كنند.</a:t>
            </a:r>
          </a:p>
          <a:p>
            <a:pPr algn="just">
              <a:buFont typeface="Wingdings" pitchFamily="2" charset="2"/>
              <a:buChar char="§"/>
            </a:pPr>
            <a:r>
              <a:rPr lang="fa-IR" sz="1600" b="1">
                <a:cs typeface="B Zar" pitchFamily="2" charset="-78"/>
              </a:rPr>
              <a:t> حبيب بن مظاهر از حضرت اجازه مي</a:t>
            </a:r>
            <a:r>
              <a:rPr lang="fa-IR" sz="1600" b="1">
                <a:cs typeface="Badr" pitchFamily="2" charset="-78"/>
              </a:rPr>
              <a:t>‌</a:t>
            </a:r>
            <a:r>
              <a:rPr lang="fa-IR" sz="1600" b="1">
                <a:cs typeface="B Zar" pitchFamily="2" charset="-78"/>
              </a:rPr>
              <a:t>گيرد تا نزد طايفه</a:t>
            </a:r>
            <a:r>
              <a:rPr lang="fa-IR" sz="1600" b="1">
                <a:cs typeface="Badr" pitchFamily="2" charset="-78"/>
              </a:rPr>
              <a:t>‌</a:t>
            </a:r>
            <a:r>
              <a:rPr lang="fa-IR" sz="1600" b="1">
                <a:cs typeface="B Zar" pitchFamily="2" charset="-78"/>
              </a:rPr>
              <a:t>اي از بني اسد ـ كه در آن نزديكي</a:t>
            </a:r>
            <a:r>
              <a:rPr lang="fa-IR" sz="1600" b="1">
                <a:cs typeface="Badr" pitchFamily="2" charset="-78"/>
              </a:rPr>
              <a:t>‌</a:t>
            </a:r>
            <a:r>
              <a:rPr lang="fa-IR" sz="1600" b="1">
                <a:cs typeface="B Zar" pitchFamily="2" charset="-78"/>
              </a:rPr>
              <a:t>ها زندگي مي</a:t>
            </a:r>
            <a:r>
              <a:rPr lang="fa-IR" sz="1600" b="1">
                <a:cs typeface="Badr" pitchFamily="2" charset="-78"/>
              </a:rPr>
              <a:t>‌</a:t>
            </a:r>
            <a:r>
              <a:rPr lang="fa-IR" sz="1600" b="1">
                <a:cs typeface="B Zar" pitchFamily="2" charset="-78"/>
              </a:rPr>
              <a:t>كردند ـ رفته و آنان را به ياري فرا خواند، حضرت اجازه دادند. «حبيب» نزد آنها رفت و گفت: «امروز از من فرمان بريد و به ياري حسين بشتابيد تا شرف دنيا و آخرت از آن شما باشد». تعداد 90 نفر بپاخواستند و حركت كردند، اما در ميان راه با لشكر عمربن سعد برخورد كردند و چون تاب مقاومت نداشتند، پراكنده شده و برگشتند. «حبيب» به نزد حضرت رسيد و جريان را تعريف نمود. حسين(ع) گفت: «لاحول و لا قوه الا بالله»</a:t>
            </a:r>
          </a:p>
          <a:p>
            <a:pPr algn="just"/>
            <a:endParaRPr lang="fa-IR" sz="1600" b="1">
              <a:cs typeface="B Zar" pitchFamily="2" charset="-78"/>
            </a:endParaRPr>
          </a:p>
          <a:p>
            <a:pPr algn="just"/>
            <a:r>
              <a:rPr lang="fa-IR" sz="1600" b="1">
                <a:cs typeface="B Zar" pitchFamily="2" charset="-78"/>
              </a:rPr>
              <a:t>نامه امام حسين (ع) از كربلا به برادرش محمدبن حنفيه و بني هاشم:</a:t>
            </a:r>
          </a:p>
          <a:p>
            <a:pPr algn="just"/>
            <a:r>
              <a:rPr lang="fa-IR" sz="2000" b="1">
                <a:solidFill>
                  <a:srgbClr val="FF0000"/>
                </a:solidFill>
                <a:cs typeface="B Zar" pitchFamily="2" charset="-78"/>
              </a:rPr>
              <a:t>مثل اينكه دنيا اصلاً وجود نداشته (اين گونه دنيا بي ارزش و نابود شدني است) و آخرت هميشگي و دائم بوده و هست.</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419600" y="76200"/>
            <a:ext cx="4343400" cy="6746875"/>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سه</a:t>
            </a:r>
            <a:r>
              <a:rPr lang="fa-IR" sz="2000" b="1">
                <a:solidFill>
                  <a:srgbClr val="FF0000"/>
                </a:solidFill>
                <a:cs typeface="Badr" pitchFamily="2" charset="-78"/>
              </a:rPr>
              <a:t>‌</a:t>
            </a:r>
            <a:r>
              <a:rPr lang="fa-IR" sz="2000" b="1">
                <a:solidFill>
                  <a:srgbClr val="FF0000"/>
                </a:solidFill>
                <a:cs typeface="B Zar" pitchFamily="2" charset="-78"/>
              </a:rPr>
              <a:t>شنبه هفتم محرم الحرام 61 هجري</a:t>
            </a:r>
          </a:p>
          <a:p>
            <a:pPr algn="just"/>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تعداد نظامياني كه لباس و سلاح جنگي و حقوق از حكومت غاصب بني اميه گرفته و به جنگ امام حسين(ع) آمده بودند را، بالغ بر 30 هزار جنگجو  نوشته</a:t>
            </a:r>
            <a:r>
              <a:rPr lang="fa-IR" sz="1600" b="1">
                <a:cs typeface="Badr" pitchFamily="2" charset="-78"/>
              </a:rPr>
              <a:t>‌</a:t>
            </a:r>
            <a:r>
              <a:rPr lang="fa-IR" sz="1600" b="1">
                <a:cs typeface="B Zar" pitchFamily="2" charset="-78"/>
              </a:rPr>
              <a:t>اند.</a:t>
            </a:r>
          </a:p>
          <a:p>
            <a:pPr algn="just">
              <a:buFont typeface="Wingdings" pitchFamily="2" charset="2"/>
              <a:buChar char="§"/>
            </a:pPr>
            <a:r>
              <a:rPr lang="fa-IR" sz="1600" b="1">
                <a:cs typeface="B Zar" pitchFamily="2" charset="-78"/>
              </a:rPr>
              <a:t> عمر بن سعد نامه</a:t>
            </a:r>
            <a:r>
              <a:rPr lang="fa-IR" sz="1600" b="1">
                <a:cs typeface="Badr" pitchFamily="2" charset="-78"/>
              </a:rPr>
              <a:t>‌</a:t>
            </a:r>
            <a:r>
              <a:rPr lang="fa-IR" sz="1600" b="1">
                <a:cs typeface="B Zar" pitchFamily="2" charset="-78"/>
              </a:rPr>
              <a:t>اي بدين مضمون از عبيدالله دريافت كرد كه: با سپاهيان خود بين امام حسين(ع) و اصحابش و آب فرات فاصله بينداز به طوري كه حتي قطره</a:t>
            </a:r>
            <a:r>
              <a:rPr lang="fa-IR" sz="1600" b="1">
                <a:cs typeface="Badr" pitchFamily="2" charset="-78"/>
              </a:rPr>
              <a:t>‌</a:t>
            </a:r>
            <a:r>
              <a:rPr lang="fa-IR" sz="1600" b="1">
                <a:cs typeface="B Zar" pitchFamily="2" charset="-78"/>
              </a:rPr>
              <a:t>اي آب به امام (ع) نرسد،  همان گونه كه از دادن آب به عثمان بن عفان خودداري شد! عمر بن سعد 500 سوار را در كنار شريعه فرات مستقر كرد. يكي از آنها فرياد زد: حسين!... به خدا سوگند كه قطره</a:t>
            </a:r>
            <a:r>
              <a:rPr lang="fa-IR" sz="1600" b="1">
                <a:cs typeface="Badr" pitchFamily="2" charset="-78"/>
              </a:rPr>
              <a:t>‌</a:t>
            </a:r>
            <a:r>
              <a:rPr lang="fa-IR" sz="1600" b="1">
                <a:cs typeface="B Zar" pitchFamily="2" charset="-78"/>
              </a:rPr>
              <a:t>اي از اين آب را نخواهي آشاميد تا از عطش جان دهي! حضرت فرمود: «خدايا! او را از تشنگي هلاك كن و هرگز او را مشمول رحمتت قرار مده». حميد بن مسلم مي</a:t>
            </a:r>
            <a:r>
              <a:rPr lang="fa-IR" sz="1600" b="1">
                <a:cs typeface="Badr" pitchFamily="2" charset="-78"/>
              </a:rPr>
              <a:t>‌</a:t>
            </a:r>
            <a:r>
              <a:rPr lang="fa-IR" sz="1600" b="1">
                <a:cs typeface="B Zar" pitchFamily="2" charset="-78"/>
              </a:rPr>
              <a:t>گويد به چشم خود ديدم كه نفرين امام (ع) عملي گشت.</a:t>
            </a:r>
          </a:p>
          <a:p>
            <a:pPr algn="just"/>
            <a:endParaRPr lang="fa-IR" sz="1600" b="1">
              <a:cs typeface="B Zar" pitchFamily="2" charset="-78"/>
            </a:endParaRPr>
          </a:p>
          <a:p>
            <a:pPr algn="just"/>
            <a:r>
              <a:rPr lang="fa-IR" sz="1600" b="1">
                <a:cs typeface="B Zar" pitchFamily="2" charset="-78"/>
              </a:rPr>
              <a:t>امام حسين (ع) سپاه دشمن را چنين نفرين كرد:</a:t>
            </a:r>
          </a:p>
          <a:p>
            <a:pPr algn="just"/>
            <a:r>
              <a:rPr lang="fa-IR" sz="2000" b="1">
                <a:solidFill>
                  <a:srgbClr val="FF0000"/>
                </a:solidFill>
                <a:cs typeface="B Zar" pitchFamily="2" charset="-78"/>
              </a:rPr>
              <a:t>بار خدايا! باران آسمان را از اينان دريغ كن، و بر ايشان تنگي و قحطي (همچون سالهاي يوسف) پديد آور، و آن غلام ثقفي (حجاج بن يوسف) را برايشان بگمار تا جام زهر به ايشان بچشاند، و انتقام من و اصحاب و اهل بيت و شيعيان مرا از اينان بگيرد.</a:t>
            </a: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191000" y="228600"/>
            <a:ext cx="4648200" cy="6321425"/>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چهارشنبه هشتم محرم الحرام 61 هجري</a:t>
            </a:r>
          </a:p>
          <a:p>
            <a:pPr algn="just"/>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هر لحظه تب عطش در خيمه</a:t>
            </a:r>
            <a:r>
              <a:rPr lang="fa-IR" sz="1600" b="1">
                <a:cs typeface="Badr" pitchFamily="2" charset="-78"/>
              </a:rPr>
              <a:t>‌</a:t>
            </a:r>
            <a:r>
              <a:rPr lang="fa-IR" sz="1600" b="1">
                <a:cs typeface="B Zar" pitchFamily="2" charset="-78"/>
              </a:rPr>
              <a:t>ها افزون مي</a:t>
            </a:r>
            <a:r>
              <a:rPr lang="fa-IR" sz="1600" b="1">
                <a:cs typeface="Badr" pitchFamily="2" charset="-78"/>
              </a:rPr>
              <a:t>‌</a:t>
            </a:r>
            <a:r>
              <a:rPr lang="fa-IR" sz="1600" b="1">
                <a:cs typeface="B Zar" pitchFamily="2" charset="-78"/>
              </a:rPr>
              <a:t>شد، امام (ع) برادرش عباس را به همراه عده</a:t>
            </a:r>
            <a:r>
              <a:rPr lang="fa-IR" sz="1600" b="1">
                <a:cs typeface="Badr" pitchFamily="2" charset="-78"/>
              </a:rPr>
              <a:t>‌</a:t>
            </a:r>
            <a:r>
              <a:rPr lang="fa-IR" sz="1600" b="1">
                <a:cs typeface="B Zar" pitchFamily="2" charset="-78"/>
              </a:rPr>
              <a:t>اي شبانه حركت داد. آنها با يك برنامه حساب شده، صفوف دشمن را شكسته و مشك</a:t>
            </a:r>
            <a:r>
              <a:rPr lang="fa-IR" sz="1600" b="1">
                <a:cs typeface="Badr" pitchFamily="2" charset="-78"/>
              </a:rPr>
              <a:t>‌</a:t>
            </a:r>
            <a:r>
              <a:rPr lang="fa-IR" sz="1600" b="1">
                <a:cs typeface="B Zar" pitchFamily="2" charset="-78"/>
              </a:rPr>
              <a:t>ها را پر از آب كردند و به خيمه</a:t>
            </a:r>
            <a:r>
              <a:rPr lang="fa-IR" sz="1600" b="1">
                <a:cs typeface="Badr" pitchFamily="2" charset="-78"/>
              </a:rPr>
              <a:t>‌</a:t>
            </a:r>
            <a:r>
              <a:rPr lang="fa-IR" sz="1600" b="1">
                <a:cs typeface="B Zar" pitchFamily="2" charset="-78"/>
              </a:rPr>
              <a:t>ها برگشتند.</a:t>
            </a:r>
          </a:p>
          <a:p>
            <a:pPr algn="just">
              <a:buFont typeface="Wingdings" pitchFamily="2" charset="2"/>
              <a:buChar char="§"/>
            </a:pPr>
            <a:r>
              <a:rPr lang="fa-IR" sz="1600" b="1">
                <a:cs typeface="B Zar" pitchFamily="2" charset="-78"/>
              </a:rPr>
              <a:t> ملاقات امام (ع) با عمر بن سعد:</a:t>
            </a:r>
          </a:p>
          <a:p>
            <a:pPr algn="just">
              <a:buFont typeface="Wingdings" pitchFamily="2" charset="2"/>
              <a:buNone/>
            </a:pPr>
            <a:r>
              <a:rPr lang="fa-IR" sz="1600" b="1">
                <a:cs typeface="B Zar" pitchFamily="2" charset="-78"/>
              </a:rPr>
              <a:t>حضرت فرمود: « اي پسر سعد! آيا با من مقاتله مي</a:t>
            </a:r>
            <a:r>
              <a:rPr lang="fa-IR" sz="1600" b="1">
                <a:cs typeface="Badr" pitchFamily="2" charset="-78"/>
              </a:rPr>
              <a:t>‌</a:t>
            </a:r>
            <a:r>
              <a:rPr lang="fa-IR" sz="1600" b="1">
                <a:cs typeface="B Zar" pitchFamily="2" charset="-78"/>
              </a:rPr>
              <a:t>كني و از خدا هراسي نداري؟ ابن سعد گفت: « اگر از اين گروه جدا شوم، خانه</a:t>
            </a:r>
            <a:r>
              <a:rPr lang="fa-IR" sz="1600" b="1">
                <a:cs typeface="Badr" pitchFamily="2" charset="-78"/>
              </a:rPr>
              <a:t>‌</a:t>
            </a:r>
            <a:r>
              <a:rPr lang="fa-IR" sz="1600" b="1">
                <a:cs typeface="B Zar" pitchFamily="2" charset="-78"/>
              </a:rPr>
              <a:t>ام را خراب و اموالم را از من مي</a:t>
            </a:r>
            <a:r>
              <a:rPr lang="fa-IR" sz="1600" b="1">
                <a:cs typeface="Badr" pitchFamily="2" charset="-78"/>
              </a:rPr>
              <a:t>‌</a:t>
            </a:r>
            <a:r>
              <a:rPr lang="fa-IR" sz="1600" b="1">
                <a:cs typeface="B Zar" pitchFamily="2" charset="-78"/>
              </a:rPr>
              <a:t>گيرند و من برحال افراد خانواده</a:t>
            </a:r>
            <a:r>
              <a:rPr lang="fa-IR" sz="1600" b="1">
                <a:cs typeface="Badr" pitchFamily="2" charset="-78"/>
              </a:rPr>
              <a:t>‌</a:t>
            </a:r>
            <a:r>
              <a:rPr lang="fa-IR" sz="1600" b="1">
                <a:cs typeface="B Zar" pitchFamily="2" charset="-78"/>
              </a:rPr>
              <a:t>ام از خشم ابن زياد بيمناكم». حضرت فرمود: « تو را چه مي</a:t>
            </a:r>
            <a:r>
              <a:rPr lang="fa-IR" sz="1600" b="1">
                <a:cs typeface="Badr" pitchFamily="2" charset="-78"/>
              </a:rPr>
              <a:t>‌</a:t>
            </a:r>
            <a:r>
              <a:rPr lang="fa-IR" sz="1600" b="1">
                <a:cs typeface="B Zar" pitchFamily="2" charset="-78"/>
              </a:rPr>
              <a:t>شود؟ خدا جان تو را به زودي در بستر بگيرد و تو را در روز قيامت نيامرزد... گمان مي</a:t>
            </a:r>
            <a:r>
              <a:rPr lang="fa-IR" sz="1600" b="1">
                <a:cs typeface="Badr" pitchFamily="2" charset="-78"/>
              </a:rPr>
              <a:t>‌</a:t>
            </a:r>
            <a:r>
              <a:rPr lang="fa-IR" sz="1600" b="1">
                <a:cs typeface="B Zar" pitchFamily="2" charset="-78"/>
              </a:rPr>
              <a:t>كني كه به حكومت ري و گرگان خواهي رسيد؟ به خدا سوگند چنين نيست و به آرزويت نخواهي رسيد».</a:t>
            </a:r>
          </a:p>
          <a:p>
            <a:pPr algn="just">
              <a:buFont typeface="Wingdings" pitchFamily="2" charset="2"/>
              <a:buChar char="§"/>
            </a:pPr>
            <a:r>
              <a:rPr lang="fa-IR" sz="1600" b="1">
                <a:cs typeface="B Zar" pitchFamily="2" charset="-78"/>
              </a:rPr>
              <a:t> عبيدالله طي نامه</a:t>
            </a:r>
            <a:r>
              <a:rPr lang="fa-IR" sz="1600" b="1">
                <a:cs typeface="Badr" pitchFamily="2" charset="-78"/>
              </a:rPr>
              <a:t>‌</a:t>
            </a:r>
            <a:r>
              <a:rPr lang="fa-IR" sz="1600" b="1">
                <a:cs typeface="B Zar" pitchFamily="2" charset="-78"/>
              </a:rPr>
              <a:t>اي عمر بن سعد را تهديد به عزل و بركناري كرده، مي</a:t>
            </a:r>
            <a:r>
              <a:rPr lang="fa-IR" sz="1600" b="1">
                <a:cs typeface="Badr" pitchFamily="2" charset="-78"/>
              </a:rPr>
              <a:t>‌</a:t>
            </a:r>
            <a:r>
              <a:rPr lang="fa-IR" sz="1600" b="1">
                <a:cs typeface="B Zar" pitchFamily="2" charset="-78"/>
              </a:rPr>
              <a:t>گويد: « اگر از فرمان من سرباز زني، مسئوليت لشكر را به شمر بن ذي الجوشن واگذار خواهم كرد.</a:t>
            </a:r>
          </a:p>
          <a:p>
            <a:pPr algn="just"/>
            <a:endParaRPr lang="fa-IR" sz="1600" b="1">
              <a:cs typeface="B Zar" pitchFamily="2" charset="-78"/>
            </a:endParaRPr>
          </a:p>
          <a:p>
            <a:pPr algn="just"/>
            <a:r>
              <a:rPr lang="fa-IR" sz="1600" b="1">
                <a:cs typeface="B Zar" pitchFamily="2" charset="-78"/>
              </a:rPr>
              <a:t>سخن امام حسين(ع) با يارانش:</a:t>
            </a:r>
          </a:p>
          <a:p>
            <a:pPr algn="just"/>
            <a:r>
              <a:rPr lang="fa-IR" sz="2000" b="1">
                <a:solidFill>
                  <a:srgbClr val="FF0000"/>
                </a:solidFill>
                <a:cs typeface="B Zar" pitchFamily="2" charset="-78"/>
              </a:rPr>
              <a:t>اي بزرگ زادگان! صبر پيشه كنيد كه مرگ جز پلي نيست كه شما را از سختي و رنج عبور داده و به بهشت پهناور و نعمتهاي هميشگي آن مي</a:t>
            </a:r>
            <a:r>
              <a:rPr lang="fa-IR" sz="2000" b="1">
                <a:solidFill>
                  <a:srgbClr val="FF0000"/>
                </a:solidFill>
                <a:cs typeface="Badr" pitchFamily="2" charset="-78"/>
              </a:rPr>
              <a:t>‌</a:t>
            </a:r>
            <a:r>
              <a:rPr lang="fa-IR" sz="2000" b="1">
                <a:solidFill>
                  <a:srgbClr val="FF0000"/>
                </a:solidFill>
                <a:cs typeface="B Zar" pitchFamily="2" charset="-78"/>
              </a:rPr>
              <a:t>رساند.</a:t>
            </a:r>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267200" y="152400"/>
            <a:ext cx="4343400" cy="6746875"/>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پنجشنبه نهم محرم الحرام 61 هجري</a:t>
            </a:r>
          </a:p>
          <a:p>
            <a:pPr algn="just"/>
            <a:endParaRPr lang="fa-IR" sz="2000" b="1">
              <a:solidFill>
                <a:srgbClr val="FF0000"/>
              </a:solidFill>
              <a:cs typeface="B Zar" pitchFamily="2" charset="-78"/>
            </a:endParaRPr>
          </a:p>
          <a:p>
            <a:pPr algn="just">
              <a:buFont typeface="Wingdings" pitchFamily="2" charset="2"/>
              <a:buChar char="§"/>
            </a:pPr>
            <a:r>
              <a:rPr lang="fa-IR" sz="1600" b="1">
                <a:cs typeface="B Zar" pitchFamily="2" charset="-78"/>
              </a:rPr>
              <a:t> شمر خود را به خيام امام (ع) رسانده، ضمن صدا كردن حضرت عباس و ديگر فرزندان ام البنين، مي</a:t>
            </a:r>
            <a:r>
              <a:rPr lang="fa-IR" sz="1600" b="1">
                <a:cs typeface="Badr" pitchFamily="2" charset="-78"/>
              </a:rPr>
              <a:t>‌</a:t>
            </a:r>
            <a:r>
              <a:rPr lang="fa-IR" sz="1600" b="1">
                <a:cs typeface="B Zar" pitchFamily="2" charset="-78"/>
              </a:rPr>
              <a:t>گويد: « براي شما از عبيدالله امان نامه گرفتم». آنها متفقاً </a:t>
            </a:r>
            <a:r>
              <a:rPr lang="fa-IR" sz="1600" b="1">
                <a:cs typeface="Badr" pitchFamily="2" charset="-78"/>
              </a:rPr>
              <a:t>‌</a:t>
            </a:r>
            <a:r>
              <a:rPr lang="fa-IR" sz="1600" b="1">
                <a:cs typeface="B Zar" pitchFamily="2" charset="-78"/>
              </a:rPr>
              <a:t>گفتند: «خدا تو را و امان نامه تو را لعنت كند، ما امان  داشته </a:t>
            </a:r>
            <a:r>
              <a:rPr lang="fa-IR" sz="1600" b="1">
                <a:cs typeface="Badr" pitchFamily="2" charset="-78"/>
              </a:rPr>
              <a:t>‌</a:t>
            </a:r>
            <a:r>
              <a:rPr lang="fa-IR" sz="1600" b="1">
                <a:cs typeface="B Zar" pitchFamily="2" charset="-78"/>
              </a:rPr>
              <a:t>باشيم ولي پسر دختر پيامبر امان نداشته باشد؟»</a:t>
            </a:r>
          </a:p>
          <a:p>
            <a:pPr algn="just">
              <a:buFont typeface="Wingdings" pitchFamily="2" charset="2"/>
              <a:buChar char="§"/>
            </a:pPr>
            <a:r>
              <a:rPr lang="fa-IR" sz="1600" b="1">
                <a:cs typeface="B Zar" pitchFamily="2" charset="-78"/>
              </a:rPr>
              <a:t> امام حسين (ع) توسط حضرت عباس از دشمن يك شب را براي نماز، راز و نياز با خدا و تلاوت قرآن مهلت مي</a:t>
            </a:r>
            <a:r>
              <a:rPr lang="fa-IR" sz="1600" b="1">
                <a:cs typeface="Badr" pitchFamily="2" charset="-78"/>
              </a:rPr>
              <a:t>‌</a:t>
            </a:r>
            <a:r>
              <a:rPr lang="fa-IR" sz="1600" b="1">
                <a:cs typeface="B Zar" pitchFamily="2" charset="-78"/>
              </a:rPr>
              <a:t>گيرد.</a:t>
            </a:r>
          </a:p>
          <a:p>
            <a:pPr algn="just">
              <a:buFont typeface="Wingdings" pitchFamily="2" charset="2"/>
              <a:buChar char="§"/>
            </a:pPr>
            <a:r>
              <a:rPr lang="fa-IR" sz="1600" b="1">
                <a:cs typeface="B Zar" pitchFamily="2" charset="-78"/>
              </a:rPr>
              <a:t> حفر خندق در اطراف خيام براي مقابله با شبيخون دشمن و قطع كردن راه ارتباطي دشمن با خيام از سه طرف، كه فقط از يك قسمت ارتباط برقرار باشد و ياران امام (ع) در آنجا مستقر بودند. اين تدبير امام (ع) براي اصحاب بسيار سودمند بود.</a:t>
            </a:r>
          </a:p>
          <a:p>
            <a:pPr algn="just">
              <a:buFont typeface="Wingdings" pitchFamily="2" charset="2"/>
              <a:buChar char="§"/>
            </a:pPr>
            <a:r>
              <a:rPr lang="fa-IR" sz="1600" b="1">
                <a:cs typeface="B Zar" pitchFamily="2" charset="-78"/>
              </a:rPr>
              <a:t> گروهي از لشكر عمر بن سعد به سپاه امام (ع) مي</a:t>
            </a:r>
            <a:r>
              <a:rPr lang="fa-IR" sz="1600" b="1">
                <a:cs typeface="Badr" pitchFamily="2" charset="-78"/>
              </a:rPr>
              <a:t>‌</a:t>
            </a:r>
            <a:r>
              <a:rPr lang="fa-IR" sz="1600" b="1">
                <a:cs typeface="B Zar" pitchFamily="2" charset="-78"/>
              </a:rPr>
              <a:t>پيوندند.</a:t>
            </a:r>
          </a:p>
          <a:p>
            <a:pPr algn="just"/>
            <a:endParaRPr lang="fa-IR" sz="1600" b="1">
              <a:cs typeface="B Zar" pitchFamily="2" charset="-78"/>
            </a:endParaRPr>
          </a:p>
          <a:p>
            <a:pPr algn="just"/>
            <a:r>
              <a:rPr lang="fa-IR" sz="1600" b="1">
                <a:cs typeface="B Zar" pitchFamily="2" charset="-78"/>
              </a:rPr>
              <a:t>سخن امام (ع) خطاب به دشمن:</a:t>
            </a:r>
          </a:p>
          <a:p>
            <a:pPr algn="just"/>
            <a:r>
              <a:rPr lang="fa-IR" sz="2000" b="1">
                <a:solidFill>
                  <a:srgbClr val="FF0000"/>
                </a:solidFill>
                <a:cs typeface="B Zar" pitchFamily="2" charset="-78"/>
              </a:rPr>
              <a:t>واي بر شما! چه زياني مي</a:t>
            </a:r>
            <a:r>
              <a:rPr lang="fa-IR" sz="2000" b="1">
                <a:solidFill>
                  <a:srgbClr val="FF0000"/>
                </a:solidFill>
                <a:cs typeface="Badr" pitchFamily="2" charset="-78"/>
              </a:rPr>
              <a:t>‌</a:t>
            </a:r>
            <a:r>
              <a:rPr lang="fa-IR" sz="2000" b="1">
                <a:solidFill>
                  <a:srgbClr val="FF0000"/>
                </a:solidFill>
                <a:cs typeface="B Zar" pitchFamily="2" charset="-78"/>
              </a:rPr>
              <a:t>بريد اگر سخن مرا بشنويد؟! من شما را به راه راست مي</a:t>
            </a:r>
            <a:r>
              <a:rPr lang="fa-IR" sz="2000" b="1">
                <a:solidFill>
                  <a:srgbClr val="FF0000"/>
                </a:solidFill>
                <a:cs typeface="Badr" pitchFamily="2" charset="-78"/>
              </a:rPr>
              <a:t>‌</a:t>
            </a:r>
            <a:r>
              <a:rPr lang="fa-IR" sz="2000" b="1">
                <a:solidFill>
                  <a:srgbClr val="FF0000"/>
                </a:solidFill>
                <a:cs typeface="B Zar" pitchFamily="2" charset="-78"/>
              </a:rPr>
              <a:t>خوانم. اما شما از همه فرامين من سرباز مي</a:t>
            </a:r>
            <a:r>
              <a:rPr lang="fa-IR" sz="2000" b="1">
                <a:solidFill>
                  <a:srgbClr val="FF0000"/>
                </a:solidFill>
                <a:cs typeface="Badr" pitchFamily="2" charset="-78"/>
              </a:rPr>
              <a:t>‌</a:t>
            </a:r>
            <a:r>
              <a:rPr lang="fa-IR" sz="2000" b="1">
                <a:solidFill>
                  <a:srgbClr val="FF0000"/>
                </a:solidFill>
                <a:cs typeface="B Zar" pitchFamily="2" charset="-78"/>
              </a:rPr>
              <a:t>زنيد و سخن مرا گوش نمي</a:t>
            </a:r>
            <a:r>
              <a:rPr lang="fa-IR" sz="2000" b="1">
                <a:solidFill>
                  <a:srgbClr val="FF0000"/>
                </a:solidFill>
                <a:cs typeface="Badr" pitchFamily="2" charset="-78"/>
              </a:rPr>
              <a:t>‌</a:t>
            </a:r>
            <a:r>
              <a:rPr lang="fa-IR" sz="2000" b="1">
                <a:solidFill>
                  <a:srgbClr val="FF0000"/>
                </a:solidFill>
                <a:cs typeface="B Zar" pitchFamily="2" charset="-78"/>
              </a:rPr>
              <a:t>دهيد، چرا كه شكم</a:t>
            </a:r>
            <a:r>
              <a:rPr lang="fa-IR" sz="2000" b="1">
                <a:solidFill>
                  <a:srgbClr val="FF0000"/>
                </a:solidFill>
                <a:cs typeface="Badr" pitchFamily="2" charset="-78"/>
              </a:rPr>
              <a:t>‌</a:t>
            </a:r>
            <a:r>
              <a:rPr lang="fa-IR" sz="2000" b="1">
                <a:solidFill>
                  <a:srgbClr val="FF0000"/>
                </a:solidFill>
                <a:cs typeface="B Zar" pitchFamily="2" charset="-78"/>
              </a:rPr>
              <a:t>هاي شما از مال حرام پرشده و بردلهاي شما شقاوت نهاده شده است.</a:t>
            </a: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038600" y="171450"/>
            <a:ext cx="4876800" cy="4857750"/>
          </a:xfrm>
          <a:prstGeom prst="rect">
            <a:avLst/>
          </a:prstGeom>
          <a:noFill/>
          <a:ln w="9525">
            <a:noFill/>
            <a:miter lim="800000"/>
            <a:headEnd/>
            <a:tailEnd/>
          </a:ln>
          <a:effectLst/>
        </p:spPr>
        <p:txBody>
          <a:bodyPr>
            <a:spAutoFit/>
          </a:bodyPr>
          <a:lstStyle/>
          <a:p>
            <a:r>
              <a:rPr lang="fa-IR" sz="2000" b="1">
                <a:solidFill>
                  <a:srgbClr val="FF0000"/>
                </a:solidFill>
                <a:cs typeface="B Zar" pitchFamily="2" charset="-78"/>
              </a:rPr>
              <a:t>كربلا</a:t>
            </a:r>
          </a:p>
          <a:p>
            <a:r>
              <a:rPr lang="fa-IR" sz="2000" b="1">
                <a:solidFill>
                  <a:srgbClr val="FF0000"/>
                </a:solidFill>
                <a:cs typeface="B Zar" pitchFamily="2" charset="-78"/>
              </a:rPr>
              <a:t>زمان: دهم محرم الحرام 61 هجري</a:t>
            </a:r>
            <a:r>
              <a:rPr lang="en-US" sz="2000" b="1">
                <a:solidFill>
                  <a:srgbClr val="FF0000"/>
                </a:solidFill>
                <a:cs typeface="B Zar" pitchFamily="2" charset="-78"/>
              </a:rPr>
              <a:t> </a:t>
            </a:r>
            <a:endParaRPr lang="fa-IR" sz="2000" b="1">
              <a:solidFill>
                <a:srgbClr val="FF0000"/>
              </a:solidFill>
              <a:cs typeface="B Zar" pitchFamily="2" charset="-78"/>
            </a:endParaRPr>
          </a:p>
          <a:p>
            <a:pPr algn="just"/>
            <a:r>
              <a:rPr lang="fa-IR" sz="1600" b="1">
                <a:cs typeface="B Zar" pitchFamily="2" charset="-78"/>
              </a:rPr>
              <a:t> امام (ع) با يارانش نماز صبح را به جماعت خواند و سپس با آنها چنين سخن گفت:«...خدا به شهادت من و شما فرمان داده است. بر شما باد كه صبر و شكيبايي را پيشه خود سازيد».</a:t>
            </a:r>
          </a:p>
          <a:p>
            <a:pPr algn="just">
              <a:buFont typeface="Wingdings" pitchFamily="2" charset="2"/>
              <a:buChar char="§"/>
            </a:pPr>
            <a:r>
              <a:rPr lang="fa-IR" sz="1600" b="1">
                <a:cs typeface="B Zar" pitchFamily="2" charset="-78"/>
              </a:rPr>
              <a:t> حضرت (ع) «زهير بن قين» را فرمانده راست سپاه، و حبيب بن مظاهر را فرمانده چپ سپاه گمارد و پرچم را به دست برادرش حضرت عباس سپرد. گرچه سپاه دشمن به خيمه</a:t>
            </a:r>
            <a:r>
              <a:rPr lang="fa-IR" sz="1600" b="1">
                <a:cs typeface="Badr" pitchFamily="2" charset="-78"/>
              </a:rPr>
              <a:t>‌</a:t>
            </a:r>
            <a:r>
              <a:rPr lang="fa-IR" sz="1600" b="1">
                <a:cs typeface="B Zar" pitchFamily="2" charset="-78"/>
              </a:rPr>
              <a:t>ها نزديك مي</a:t>
            </a:r>
            <a:r>
              <a:rPr lang="fa-IR" sz="1600" b="1">
                <a:cs typeface="Badr" pitchFamily="2" charset="-78"/>
              </a:rPr>
              <a:t>‌</a:t>
            </a:r>
            <a:r>
              <a:rPr lang="fa-IR" sz="1600" b="1">
                <a:cs typeface="B Zar" pitchFamily="2" charset="-78"/>
              </a:rPr>
              <a:t>شد، ولي حضرت تيري نينداخت چون مي</a:t>
            </a:r>
            <a:r>
              <a:rPr lang="fa-IR" sz="1600" b="1">
                <a:cs typeface="Badr" pitchFamily="2" charset="-78"/>
              </a:rPr>
              <a:t>‌</a:t>
            </a:r>
            <a:r>
              <a:rPr lang="fa-IR" sz="1600" b="1">
                <a:cs typeface="B Zar" pitchFamily="2" charset="-78"/>
              </a:rPr>
              <a:t>فرمود: «دوست ندارم كه آغازگر جنگ با اين گروه باشم». عمربن سعد تير را بر كمان نهاده و به سوي ياران امام انداخت و گفت: «گواه باشيد كه اول كسي بودم كه به سوي لشكر حسين تير انداختم!» سپس سپاهيان عمربن سعد تير بر كمان نهاده و از هر طرف ياران حسين(ع) را نشانه رفتند. امام (ع) فرمود: «ياران من! بپاخيزيد و به سوي مرگ (شهادت) بشتابيد، خدا شما را بيامرزد». در حمله اول بالغ بر چهل تن شهيد شدند و سپس ياران باقي مانده هر كدام به نوبت به تنهايي به ميدان رزم شتافته و به شهادت مي</a:t>
            </a:r>
            <a:r>
              <a:rPr lang="fa-IR" sz="1600" b="1">
                <a:cs typeface="Badr" pitchFamily="2" charset="-78"/>
              </a:rPr>
              <a:t>‌</a:t>
            </a:r>
            <a:r>
              <a:rPr lang="fa-IR" sz="1600" b="1">
                <a:cs typeface="B Zar" pitchFamily="2" charset="-78"/>
              </a:rPr>
              <a:t>رسيدند و بعد از آنها نوبت به خاندان بني هاشم رسيد و آنها نيز شربت شهادت را نوشيدند.</a:t>
            </a:r>
          </a:p>
        </p:txBody>
      </p:sp>
      <p:sp>
        <p:nvSpPr>
          <p:cNvPr id="10243" name="Rectangle 3"/>
          <p:cNvSpPr>
            <a:spLocks noChangeArrowheads="1"/>
          </p:cNvSpPr>
          <p:nvPr/>
        </p:nvSpPr>
        <p:spPr bwMode="auto">
          <a:xfrm>
            <a:off x="1143000" y="4800600"/>
            <a:ext cx="7924800" cy="1739900"/>
          </a:xfrm>
          <a:prstGeom prst="rect">
            <a:avLst/>
          </a:prstGeom>
          <a:noFill/>
          <a:ln w="9525">
            <a:noFill/>
            <a:miter lim="800000"/>
            <a:headEnd/>
            <a:tailEnd/>
          </a:ln>
          <a:effectLst/>
        </p:spPr>
        <p:txBody>
          <a:bodyPr>
            <a:spAutoFit/>
          </a:bodyPr>
          <a:lstStyle/>
          <a:p>
            <a:pPr algn="ctr">
              <a:buFont typeface="Wingdings" pitchFamily="2" charset="2"/>
              <a:buNone/>
            </a:pPr>
            <a:r>
              <a:rPr lang="fa-IR" b="1">
                <a:solidFill>
                  <a:srgbClr val="FF0000"/>
                </a:solidFill>
              </a:rPr>
              <a:t>امام حسين (ع) </a:t>
            </a:r>
          </a:p>
          <a:p>
            <a:pPr algn="ctr">
              <a:buFont typeface="Wingdings" pitchFamily="2" charset="2"/>
              <a:buNone/>
            </a:pPr>
            <a:r>
              <a:rPr lang="fa-IR" b="1"/>
              <a:t>كه يكه و تنها مانده بود، نگاهي به اجساد مطهر شهدا كرده و آنها را صدا مي‌كرد. حضرت (ع) براي وداع آخرين به سوي خيام آمد، آنگاه در حالي كه شمشيرش را از غلاف بيرون آورده بود در برابر دشمن قرارگرفت و جنگ نماياني كرد. دشمن از هر طرف وي را محاصره نمود. ناگاه تيري سه شعبه به قلب مباركش اصابت كرد و در حالي كه يكصد و چند نشانه تير و نيزه بر پيكرش بود، نقش بر زمين گشت و روح مباركش به ملكوت اعلي پيوست. اما شيون زنان، كودكان و حتي فرشتگان الهي بلند شد.</a:t>
            </a: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323528" y="6309320"/>
            <a:ext cx="7239000" cy="396875"/>
          </a:xfrm>
          <a:prstGeom prst="rect">
            <a:avLst/>
          </a:prstGeom>
          <a:noFill/>
          <a:ln w="9525">
            <a:noFill/>
            <a:miter lim="800000"/>
            <a:headEnd/>
            <a:tailEnd/>
          </a:ln>
          <a:effectLst/>
        </p:spPr>
        <p:txBody>
          <a:bodyPr>
            <a:spAutoFit/>
          </a:bodyPr>
          <a:lstStyle/>
          <a:p>
            <a:pPr algn="l"/>
            <a:r>
              <a:rPr lang="fa-IR" sz="2000" b="1" dirty="0" smtClean="0">
                <a:solidFill>
                  <a:schemeClr val="accent3">
                    <a:lumMod val="50000"/>
                  </a:schemeClr>
                </a:solidFill>
                <a:cs typeface="B Zar" pitchFamily="2" charset="-78"/>
              </a:rPr>
              <a:t>التماس دعا . خيرخواه</a:t>
            </a:r>
            <a:endParaRPr lang="fa-IR" sz="1600" b="1" dirty="0">
              <a:solidFill>
                <a:schemeClr val="accent3">
                  <a:lumMod val="50000"/>
                </a:schemeClr>
              </a:solidFill>
              <a:cs typeface="B Zar" pitchFamily="2" charset="-78"/>
            </a:endParaRPr>
          </a:p>
        </p:txBody>
      </p:sp>
      <p:sp>
        <p:nvSpPr>
          <p:cNvPr id="5" name="Text Box 8"/>
          <p:cNvSpPr txBox="1">
            <a:spLocks noChangeArrowheads="1"/>
          </p:cNvSpPr>
          <p:nvPr/>
        </p:nvSpPr>
        <p:spPr bwMode="auto">
          <a:xfrm>
            <a:off x="1077416" y="5733256"/>
            <a:ext cx="7239000" cy="396875"/>
          </a:xfrm>
          <a:prstGeom prst="rect">
            <a:avLst/>
          </a:prstGeom>
          <a:noFill/>
          <a:ln w="9525">
            <a:noFill/>
            <a:miter lim="800000"/>
            <a:headEnd/>
            <a:tailEnd/>
          </a:ln>
          <a:effectLst/>
        </p:spPr>
        <p:txBody>
          <a:bodyPr>
            <a:spAutoFit/>
          </a:bodyPr>
          <a:lstStyle/>
          <a:p>
            <a:pPr algn="ctr"/>
            <a:r>
              <a:rPr lang="fa-IR" sz="2000" b="1" dirty="0">
                <a:solidFill>
                  <a:srgbClr val="FF0000"/>
                </a:solidFill>
                <a:cs typeface="B Zar" pitchFamily="2" charset="-78"/>
              </a:rPr>
              <a:t>بسيج شهيد عبدالمحمد سازمان هواپيمايي كشوري و شركت فرودگاههاي كشور</a:t>
            </a:r>
            <a:endParaRPr lang="fa-IR" sz="1600" b="1" dirty="0">
              <a:cs typeface="B Zar"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3800"/>
                                        </p:tgtEl>
                                        <p:attrNameLst>
                                          <p:attrName>style.visibility</p:attrName>
                                        </p:attrNameLst>
                                      </p:cBhvr>
                                      <p:to>
                                        <p:strVal val="visible"/>
                                      </p:to>
                                    </p:set>
                                    <p:animEffect transition="in" filter="fade">
                                      <p:cBhvr>
                                        <p:cTn id="11" dur="2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09675" y="923925"/>
            <a:ext cx="6781800" cy="4951413"/>
          </a:xfrm>
          <a:prstGeom prst="rect">
            <a:avLst/>
          </a:prstGeom>
          <a:noFill/>
          <a:ln w="9525">
            <a:noFill/>
            <a:miter lim="800000"/>
            <a:headEnd/>
            <a:tailEnd/>
          </a:ln>
          <a:effectLst/>
        </p:spPr>
        <p:txBody>
          <a:bodyPr>
            <a:spAutoFit/>
          </a:bodyPr>
          <a:lstStyle/>
          <a:p>
            <a:pPr marL="177800" indent="-177800" algn="ctr"/>
            <a:r>
              <a:rPr lang="fa-IR" sz="2000">
                <a:solidFill>
                  <a:srgbClr val="008000"/>
                </a:solidFill>
                <a:effectLst>
                  <a:outerShdw blurRad="38100" dist="38100" dir="2700000" algn="tl">
                    <a:srgbClr val="C0C0C0"/>
                  </a:outerShdw>
                </a:effectLst>
                <a:cs typeface="B Zar" pitchFamily="2" charset="-78"/>
              </a:rPr>
              <a:t>همراه با سيدالشهدا (از مدينه تا كربلا)</a:t>
            </a:r>
          </a:p>
          <a:p>
            <a:pPr marL="177800" indent="-177800"/>
            <a:endParaRPr lang="fa-IR" sz="2000">
              <a:solidFill>
                <a:srgbClr val="008000"/>
              </a:solidFill>
              <a:effectLst>
                <a:outerShdw blurRad="38100" dist="38100" dir="2700000" algn="tl">
                  <a:srgbClr val="C0C0C0"/>
                </a:outerShdw>
              </a:effectLst>
              <a:cs typeface="B Zar" pitchFamily="2" charset="-78"/>
            </a:endParaRPr>
          </a:p>
          <a:p>
            <a:pPr marL="177800" indent="-177800" algn="just">
              <a:buFont typeface="Wingdings" pitchFamily="2" charset="2"/>
              <a:buChar char="§"/>
            </a:pPr>
            <a:r>
              <a:rPr lang="fa-IR" sz="1500">
                <a:cs typeface="B Zar" pitchFamily="2" charset="-78"/>
              </a:rPr>
              <a:t>فلسفه قيام ابي عبدالله الحسين (ع) را در سخنان آن حضرت، در آغاز حركت از مدينه و موضع</a:t>
            </a:r>
            <a:r>
              <a:rPr lang="fa-IR" sz="1500">
                <a:cs typeface="Koodak" pitchFamily="2" charset="-78"/>
              </a:rPr>
              <a:t>‌</a:t>
            </a:r>
            <a:r>
              <a:rPr lang="fa-IR" sz="1500">
                <a:cs typeface="B Zar" pitchFamily="2" charset="-78"/>
              </a:rPr>
              <a:t>گيري</a:t>
            </a:r>
            <a:r>
              <a:rPr lang="fa-IR" sz="1500">
                <a:cs typeface="Koodak" pitchFamily="2" charset="-78"/>
              </a:rPr>
              <a:t>‌</a:t>
            </a:r>
            <a:r>
              <a:rPr lang="fa-IR" sz="1500">
                <a:cs typeface="B Zar" pitchFamily="2" charset="-78"/>
              </a:rPr>
              <a:t>هاي ايشان در برابر حوادثي كه در منزلگاه</a:t>
            </a:r>
            <a:r>
              <a:rPr lang="fa-IR" sz="1500">
                <a:cs typeface="Koodak" pitchFamily="2" charset="-78"/>
              </a:rPr>
              <a:t>‌</a:t>
            </a:r>
            <a:r>
              <a:rPr lang="fa-IR" sz="1500">
                <a:cs typeface="B Zar" pitchFamily="2" charset="-78"/>
              </a:rPr>
              <a:t>هاي ميان راه روي داده است، مي</a:t>
            </a:r>
            <a:r>
              <a:rPr lang="fa-IR" sz="1500">
                <a:cs typeface="Koodak" pitchFamily="2" charset="-78"/>
              </a:rPr>
              <a:t>‌</a:t>
            </a:r>
            <a:r>
              <a:rPr lang="fa-IR" sz="1500">
                <a:cs typeface="B Zar" pitchFamily="2" charset="-78"/>
              </a:rPr>
              <a:t>توان يافت.</a:t>
            </a:r>
          </a:p>
          <a:p>
            <a:pPr marL="177800" indent="-177800" algn="just">
              <a:buFont typeface="Wingdings" pitchFamily="2" charset="2"/>
              <a:buChar char="§"/>
            </a:pPr>
            <a:r>
              <a:rPr lang="fa-IR" sz="1500">
                <a:cs typeface="B Zar" pitchFamily="2" charset="-78"/>
              </a:rPr>
              <a:t>در اين مجموعه سعي شده است ضمن آگاهي از نام منزلگاه</a:t>
            </a:r>
            <a:r>
              <a:rPr lang="fa-IR" sz="1500">
                <a:cs typeface="Koodak" pitchFamily="2" charset="-78"/>
              </a:rPr>
              <a:t>‌</a:t>
            </a:r>
            <a:r>
              <a:rPr lang="fa-IR" sz="1500">
                <a:cs typeface="B Zar" pitchFamily="2" charset="-78"/>
              </a:rPr>
              <a:t>ها و مسير تقريبي حركت امام حسين (ع) از مدينه تا كربلا، با اهداف و ديدگاه</a:t>
            </a:r>
            <a:r>
              <a:rPr lang="fa-IR" sz="1500">
                <a:cs typeface="Koodak" pitchFamily="2" charset="-78"/>
              </a:rPr>
              <a:t>‌</a:t>
            </a:r>
            <a:r>
              <a:rPr lang="fa-IR" sz="1500">
                <a:cs typeface="B Zar" pitchFamily="2" charset="-78"/>
              </a:rPr>
              <a:t>هاي آن حضرت آشنا شده و مختصري از وضعيت سياسي و اجتماعي آن عصر بيان شود.</a:t>
            </a:r>
          </a:p>
          <a:p>
            <a:pPr marL="177800" indent="-177800" algn="just"/>
            <a:r>
              <a:rPr lang="fa-IR" sz="1500">
                <a:cs typeface="B Zar" pitchFamily="2" charset="-78"/>
              </a:rPr>
              <a:t/>
            </a:r>
            <a:br>
              <a:rPr lang="fa-IR" sz="1500">
                <a:cs typeface="B Zar" pitchFamily="2" charset="-78"/>
              </a:rPr>
            </a:br>
            <a:endParaRPr lang="fa-IR" sz="1500">
              <a:cs typeface="B Zar" pitchFamily="2" charset="-78"/>
            </a:endParaRPr>
          </a:p>
          <a:p>
            <a:pPr marL="177800" indent="-177800" algn="just"/>
            <a:endParaRPr lang="fa-IR" sz="1500">
              <a:cs typeface="B Zar" pitchFamily="2" charset="-78"/>
            </a:endParaRPr>
          </a:p>
          <a:p>
            <a:pPr marL="177800" indent="-177800" algn="just"/>
            <a:endParaRPr lang="fa-IR" sz="1500">
              <a:cs typeface="B Zar" pitchFamily="2" charset="-78"/>
            </a:endParaRPr>
          </a:p>
          <a:p>
            <a:pPr marL="177800" indent="-177800" algn="just"/>
            <a:endParaRPr lang="fa-IR" sz="1500">
              <a:cs typeface="B Zar" pitchFamily="2" charset="-78"/>
            </a:endParaRPr>
          </a:p>
          <a:p>
            <a:pPr marL="177800" indent="-177800" algn="just"/>
            <a:endParaRPr lang="fa-IR" sz="1500">
              <a:cs typeface="B Zar" pitchFamily="2" charset="-78"/>
            </a:endParaRPr>
          </a:p>
          <a:p>
            <a:pPr marL="177800" indent="-177800" algn="just"/>
            <a:endParaRPr lang="fa-IR" sz="1500">
              <a:cs typeface="B Zar" pitchFamily="2" charset="-78"/>
            </a:endParaRPr>
          </a:p>
          <a:p>
            <a:pPr marL="177800" indent="-177800" algn="just"/>
            <a:endParaRPr lang="fa-IR" sz="1500">
              <a:cs typeface="B Zar" pitchFamily="2" charset="-78"/>
            </a:endParaRPr>
          </a:p>
          <a:p>
            <a:pPr marL="177800" indent="-177800" algn="just"/>
            <a:r>
              <a:rPr lang="fa-IR" sz="1500">
                <a:cs typeface="B Zar" pitchFamily="2" charset="-78"/>
              </a:rPr>
              <a:t>منابع و مآخذ:</a:t>
            </a:r>
          </a:p>
          <a:p>
            <a:pPr marL="177800" indent="-177800" algn="just">
              <a:buFontTx/>
              <a:buChar char="•"/>
            </a:pPr>
            <a:r>
              <a:rPr lang="fa-IR" sz="1200">
                <a:cs typeface="B Zar" pitchFamily="2" charset="-78"/>
              </a:rPr>
              <a:t>مقتل (مقرم) ترجمه عزيزالله عطاردي.</a:t>
            </a:r>
          </a:p>
          <a:p>
            <a:pPr marL="177800" indent="-177800" algn="just">
              <a:buFontTx/>
              <a:buChar char="•"/>
            </a:pPr>
            <a:r>
              <a:rPr lang="fa-IR" sz="1200">
                <a:cs typeface="B Zar" pitchFamily="2" charset="-78"/>
              </a:rPr>
              <a:t>خلاصه تاريخ اسلام (رسولي محلاتي)، تلخيص چناراني.</a:t>
            </a:r>
          </a:p>
          <a:p>
            <a:pPr marL="177800" indent="-177800" algn="just">
              <a:buFontTx/>
              <a:buChar char="•"/>
            </a:pPr>
            <a:r>
              <a:rPr lang="fa-IR" sz="1200">
                <a:cs typeface="B Zar" pitchFamily="2" charset="-78"/>
              </a:rPr>
              <a:t>زندگاني حضرت ابي عبدالله الحسين (ع)، (عمادزاده).</a:t>
            </a:r>
          </a:p>
          <a:p>
            <a:pPr marL="177800" indent="-177800" algn="just">
              <a:buFontTx/>
              <a:buChar char="•"/>
            </a:pPr>
            <a:r>
              <a:rPr lang="fa-IR" sz="1200">
                <a:cs typeface="B Zar" pitchFamily="2" charset="-78"/>
              </a:rPr>
              <a:t>سخنان حسين بن علي (ع) از مدينه تا شهادت، (محمدصادق نجمي)</a:t>
            </a:r>
          </a:p>
          <a:p>
            <a:pPr marL="177800" indent="-177800" algn="just">
              <a:buFontTx/>
              <a:buChar char="•"/>
            </a:pPr>
            <a:r>
              <a:rPr lang="fa-IR" sz="1200">
                <a:cs typeface="B Zar" pitchFamily="2" charset="-78"/>
              </a:rPr>
              <a:t>قصه كربلا، (علي نظري منفرد).</a:t>
            </a:r>
          </a:p>
          <a:p>
            <a:pPr marL="177800" indent="-177800" algn="just">
              <a:buFontTx/>
              <a:buChar char="•"/>
            </a:pPr>
            <a:r>
              <a:rPr lang="fa-IR" sz="1200">
                <a:cs typeface="B Zar" pitchFamily="2" charset="-78"/>
              </a:rPr>
              <a:t>وقعه الطف لابي مخنف (تحقيق: محمدهادي اليوسفي).</a:t>
            </a:r>
          </a:p>
          <a:p>
            <a:pPr marL="177800" indent="-177800" algn="just">
              <a:buFontTx/>
              <a:buChar char="•"/>
            </a:pPr>
            <a:r>
              <a:rPr lang="fa-IR" sz="1200">
                <a:cs typeface="B Zar" pitchFamily="2" charset="-78"/>
              </a:rPr>
              <a:t>الحسين في طريقه الي الشهاده (السيد علي الهاشمي).</a:t>
            </a:r>
            <a:endParaRPr lang="en-US" sz="1200">
              <a:cs typeface="B Zar" pitchFamily="2" charset="-78"/>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267200" y="260350"/>
            <a:ext cx="4343400" cy="6445250"/>
          </a:xfrm>
          <a:prstGeom prst="rect">
            <a:avLst/>
          </a:prstGeom>
          <a:noFill/>
          <a:ln w="9525">
            <a:noFill/>
            <a:miter lim="800000"/>
            <a:headEnd/>
            <a:tailEnd/>
          </a:ln>
          <a:effectLst/>
        </p:spPr>
        <p:txBody>
          <a:bodyPr>
            <a:spAutoFit/>
          </a:bodyPr>
          <a:lstStyle/>
          <a:p>
            <a:r>
              <a:rPr lang="fa-IR" sz="1600" b="1">
                <a:solidFill>
                  <a:srgbClr val="008000"/>
                </a:solidFill>
                <a:cs typeface="B Zar" pitchFamily="2" charset="-78"/>
              </a:rPr>
              <a:t>مدينه</a:t>
            </a:r>
          </a:p>
          <a:p>
            <a:r>
              <a:rPr lang="fa-IR" sz="1600" b="1">
                <a:solidFill>
                  <a:srgbClr val="008000"/>
                </a:solidFill>
                <a:cs typeface="B Zar" pitchFamily="2" charset="-78"/>
              </a:rPr>
              <a:t>زمان: نيمه دوم ماه رجب سال 60 هجري</a:t>
            </a:r>
          </a:p>
          <a:p>
            <a:endParaRPr lang="fa-IR" sz="1600" b="1">
              <a:solidFill>
                <a:srgbClr val="33CC33"/>
              </a:solidFill>
              <a:cs typeface="B Zar" pitchFamily="2" charset="-78"/>
            </a:endParaRPr>
          </a:p>
          <a:p>
            <a:pPr algn="just">
              <a:buFont typeface="Wingdings" pitchFamily="2" charset="2"/>
              <a:buChar char="§"/>
            </a:pPr>
            <a:r>
              <a:rPr lang="fa-IR" sz="1600" b="1">
                <a:cs typeface="B Zar" pitchFamily="2" charset="-78"/>
              </a:rPr>
              <a:t> حاكم وقت مدينه (وليد بن عتبه) پس از مرگ معاويه دستور يافت تا از امام حسين (ع) براي يزيد بيعت بگيرد. حضرت فرمود: «...يزيد مردي است شرابخوار و فاسق كه به ناحق خون مي</a:t>
            </a:r>
            <a:r>
              <a:rPr lang="fa-IR" sz="1600" b="1">
                <a:cs typeface="Badr" pitchFamily="2" charset="-78"/>
              </a:rPr>
              <a:t>‌</a:t>
            </a:r>
            <a:r>
              <a:rPr lang="fa-IR" sz="1600" b="1">
                <a:cs typeface="B Zar" pitchFamily="2" charset="-78"/>
              </a:rPr>
              <a:t>ريزد و اشاعه دهنده فساد است و دستش به خون افراد بي</a:t>
            </a:r>
            <a:r>
              <a:rPr lang="fa-IR" sz="1600" b="1">
                <a:cs typeface="Badr" pitchFamily="2" charset="-78"/>
              </a:rPr>
              <a:t>‌</a:t>
            </a:r>
            <a:r>
              <a:rPr lang="fa-IR" sz="1600" b="1">
                <a:cs typeface="B Zar" pitchFamily="2" charset="-78"/>
              </a:rPr>
              <a:t>گناه آلوده گرديده و شخصيتي همچون من با چنين مرد فاسدي بيعت نمي</a:t>
            </a:r>
            <a:r>
              <a:rPr lang="fa-IR" sz="1600" b="1">
                <a:cs typeface="Badr" pitchFamily="2" charset="-78"/>
              </a:rPr>
              <a:t>‌</a:t>
            </a:r>
            <a:r>
              <a:rPr lang="fa-IR" sz="1600" b="1">
                <a:cs typeface="B Zar" pitchFamily="2" charset="-78"/>
              </a:rPr>
              <a:t>كند».</a:t>
            </a:r>
          </a:p>
          <a:p>
            <a:pPr algn="just">
              <a:buFont typeface="Wingdings" pitchFamily="2" charset="2"/>
              <a:buChar char="§"/>
            </a:pPr>
            <a:r>
              <a:rPr lang="fa-IR" sz="1600" b="1">
                <a:cs typeface="B Zar" pitchFamily="2" charset="-78"/>
              </a:rPr>
              <a:t> وقتي كه مروان بن حكم بيعت با يزيد را از حضرت درخواست كرد امام (ع) فرمود: اي دشمن خدا! دور شو، من از رسول خدا شنيدم كه فرمود: «خلافت بر فرزندان ابوسفيان حرام است و اگر معاويه را بر فراز منبر من ديديد، او را بكشيد». و امت او چنين ديدند و عمل نكردند و اينك خداوند آنان را به يزيد فاسق  گرفتار كرده است.</a:t>
            </a:r>
          </a:p>
          <a:p>
            <a:pPr algn="just">
              <a:buFont typeface="Wingdings" pitchFamily="2" charset="2"/>
              <a:buChar char="§"/>
            </a:pPr>
            <a:r>
              <a:rPr lang="fa-IR" sz="1600" b="1">
                <a:cs typeface="B Zar" pitchFamily="2" charset="-78"/>
              </a:rPr>
              <a:t> امام (ع) در شب 28 رجب سال 60 هجري همراه با بيشتر خاندان خويش و بعضي ياران، پس از وداع با جدش پيامبر (ص) از مدينه به طرف مكه حركت كرد.</a:t>
            </a:r>
          </a:p>
          <a:p>
            <a:pPr algn="just"/>
            <a:endParaRPr lang="fa-IR" sz="1600" b="1">
              <a:cs typeface="B Zar" pitchFamily="2" charset="-78"/>
            </a:endParaRPr>
          </a:p>
          <a:p>
            <a:pPr algn="just"/>
            <a:r>
              <a:rPr lang="fa-IR" sz="1600" b="1">
                <a:cs typeface="B Zar" pitchFamily="2" charset="-78"/>
              </a:rPr>
              <a:t>امام حسين هدف خروج از مدينه را در وصيتنامه</a:t>
            </a:r>
            <a:r>
              <a:rPr lang="fa-IR" sz="1600" b="1">
                <a:cs typeface="Badr" pitchFamily="2" charset="-78"/>
              </a:rPr>
              <a:t>‌</a:t>
            </a:r>
            <a:r>
              <a:rPr lang="fa-IR" sz="1600" b="1">
                <a:cs typeface="B Zar" pitchFamily="2" charset="-78"/>
              </a:rPr>
              <a:t>اش چنين بيان مي</a:t>
            </a:r>
            <a:r>
              <a:rPr lang="fa-IR" sz="1600" b="1">
                <a:cs typeface="Badr" pitchFamily="2" charset="-78"/>
              </a:rPr>
              <a:t>‌</a:t>
            </a:r>
            <a:r>
              <a:rPr lang="fa-IR" sz="1600" b="1">
                <a:cs typeface="B Zar" pitchFamily="2" charset="-78"/>
              </a:rPr>
              <a:t>كند:</a:t>
            </a:r>
          </a:p>
          <a:p>
            <a:pPr algn="just"/>
            <a:r>
              <a:rPr lang="fa-IR" sz="2000" b="1">
                <a:solidFill>
                  <a:srgbClr val="008000"/>
                </a:solidFill>
                <a:cs typeface="B Zar" pitchFamily="2" charset="-78"/>
              </a:rPr>
              <a:t>و جز اين نيست كه براي اصلاح در ميان امت جدم خارج شدم. مي</a:t>
            </a:r>
            <a:r>
              <a:rPr lang="fa-IR" sz="2000" b="1">
                <a:solidFill>
                  <a:srgbClr val="008000"/>
                </a:solidFill>
                <a:cs typeface="Badr" pitchFamily="2" charset="-78"/>
              </a:rPr>
              <a:t>‌</a:t>
            </a:r>
            <a:r>
              <a:rPr lang="fa-IR" sz="2000" b="1">
                <a:solidFill>
                  <a:srgbClr val="008000"/>
                </a:solidFill>
                <a:cs typeface="B Zar" pitchFamily="2" charset="-78"/>
              </a:rPr>
              <a:t>خواهم امر به معروف و نهي از منكر كرده و به راه و روش جدم (رسول خدا) و پدرم علي (ع) رفتار نمايم.</a:t>
            </a:r>
            <a:endParaRPr lang="en-US" sz="2000" b="1">
              <a:solidFill>
                <a:srgbClr val="008000"/>
              </a:solidFill>
              <a:cs typeface="B Zar" pitchFamily="2" charset="-78"/>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343400" y="304800"/>
            <a:ext cx="4343400" cy="5892800"/>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مكه</a:t>
            </a:r>
          </a:p>
          <a:p>
            <a:r>
              <a:rPr lang="fa-IR" sz="2000" b="1">
                <a:solidFill>
                  <a:srgbClr val="008000"/>
                </a:solidFill>
                <a:cs typeface="B Zar" pitchFamily="2" charset="-78"/>
              </a:rPr>
              <a:t>زمان: از 3 شعبان تا 8 ذي الحجه 60 هجري</a:t>
            </a:r>
            <a:endParaRPr lang="en-US" sz="2000" b="1">
              <a:solidFill>
                <a:srgbClr val="008000"/>
              </a:solidFill>
              <a:cs typeface="B Zar" pitchFamily="2" charset="-78"/>
            </a:endParaRP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امام (ع) در سوم شعبان به مكه رسيد و در خانه عباس بن عبدالمطلب سكني گزيد. مردم مكه و زائران خانه خدا كه از اطراف آمده بودند، به ديدار حضرت شرفياب مي</a:t>
            </a:r>
            <a:r>
              <a:rPr lang="fa-IR" sz="1600" b="1">
                <a:cs typeface="Badr" pitchFamily="2" charset="-78"/>
              </a:rPr>
              <a:t>‌</a:t>
            </a:r>
            <a:r>
              <a:rPr lang="fa-IR" sz="1600" b="1">
                <a:cs typeface="B Zar" pitchFamily="2" charset="-78"/>
              </a:rPr>
              <a:t>شدند.</a:t>
            </a:r>
          </a:p>
          <a:p>
            <a:pPr algn="just">
              <a:buFont typeface="Wingdings" pitchFamily="2" charset="2"/>
              <a:buChar char="§"/>
            </a:pPr>
            <a:r>
              <a:rPr lang="fa-IR" sz="1600" b="1">
                <a:cs typeface="B Zar" pitchFamily="2" charset="-78"/>
              </a:rPr>
              <a:t> امام (ع) پس از رسيدن دوازده هزار نامه از جانب كوفيان، مسلم بن عقيل را در روز 15 رمضان به عنوان نماينده خويش به سوي كوفه فرستاد.</a:t>
            </a:r>
          </a:p>
          <a:p>
            <a:pPr algn="just">
              <a:buFont typeface="Wingdings" pitchFamily="2" charset="2"/>
              <a:buChar char="§"/>
            </a:pPr>
            <a:r>
              <a:rPr lang="fa-IR" sz="1600" b="1">
                <a:cs typeface="B Zar" pitchFamily="2" charset="-78"/>
              </a:rPr>
              <a:t> امام (ع) طي نامه</a:t>
            </a:r>
            <a:r>
              <a:rPr lang="fa-IR" sz="1600" b="1">
                <a:cs typeface="Badr" pitchFamily="2" charset="-78"/>
              </a:rPr>
              <a:t>‌</a:t>
            </a:r>
            <a:r>
              <a:rPr lang="fa-IR" sz="1600" b="1">
                <a:cs typeface="B Zar" pitchFamily="2" charset="-78"/>
              </a:rPr>
              <a:t>هايي به مردم بصره و كوفه، سزاوارترين مردم براي خلاقت و امام را اهل بيت (ع) معرفي كرد و...</a:t>
            </a:r>
          </a:p>
          <a:p>
            <a:pPr algn="just">
              <a:buFont typeface="Wingdings" pitchFamily="2" charset="2"/>
              <a:buChar char="§"/>
            </a:pPr>
            <a:r>
              <a:rPr lang="fa-IR" sz="1600" b="1">
                <a:cs typeface="B Zar" pitchFamily="2" charset="-78"/>
              </a:rPr>
              <a:t> حضرت با رسيدن نامه مسلم بن عقيل مبني بر بيعت مردم كوفه با وي و از سوي ديگر براي حفظ حرمت خانه خدا ـ كه تصميم بر قتل آن حضرت، در آن جاگرفته بودند ـ حج را به عمره تبديل كرد و در هشتم ذي الحجه به رغم مخالفت بسياري از دوستان، به سوي عراق روانه شد.</a:t>
            </a:r>
          </a:p>
          <a:p>
            <a:pPr algn="just"/>
            <a:endParaRPr lang="fa-IR" sz="1600" b="1">
              <a:cs typeface="B Zar" pitchFamily="2" charset="-78"/>
            </a:endParaRPr>
          </a:p>
          <a:p>
            <a:pPr algn="just"/>
            <a:r>
              <a:rPr lang="fa-IR" sz="1600" b="1">
                <a:cs typeface="B Zar" pitchFamily="2" charset="-78"/>
              </a:rPr>
              <a:t>قسمتي از آخرين سخنراني</a:t>
            </a:r>
            <a:r>
              <a:rPr lang="fa-IR" sz="1600" b="1">
                <a:cs typeface="Badr" pitchFamily="2" charset="-78"/>
              </a:rPr>
              <a:t>‌</a:t>
            </a:r>
            <a:r>
              <a:rPr lang="fa-IR" sz="1600" b="1">
                <a:cs typeface="B Zar" pitchFamily="2" charset="-78"/>
              </a:rPr>
              <a:t>هاي حضرت در مكه: </a:t>
            </a:r>
          </a:p>
          <a:p>
            <a:pPr algn="just"/>
            <a:r>
              <a:rPr lang="fa-IR" sz="2000" b="1">
                <a:solidFill>
                  <a:srgbClr val="008000"/>
                </a:solidFill>
                <a:cs typeface="B Zar" pitchFamily="2" charset="-78"/>
              </a:rPr>
              <a:t>ما اهل بيت به رضاي خدا راضي و خشنوديم... هر كس مي</a:t>
            </a:r>
            <a:r>
              <a:rPr lang="fa-IR" sz="2000" b="1">
                <a:solidFill>
                  <a:srgbClr val="008000"/>
                </a:solidFill>
                <a:cs typeface="Badr" pitchFamily="2" charset="-78"/>
              </a:rPr>
              <a:t>‌</a:t>
            </a:r>
            <a:r>
              <a:rPr lang="fa-IR" sz="2000" b="1">
                <a:solidFill>
                  <a:srgbClr val="008000"/>
                </a:solidFill>
                <a:cs typeface="B Zar" pitchFamily="2" charset="-78"/>
              </a:rPr>
              <a:t>خواهد در راه ما جانبازي كند و خون خويش را در راه لقاي پروردگار نثار نمايد، آماده حركت با ما باشد.</a:t>
            </a: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267200" y="304800"/>
            <a:ext cx="4343400" cy="595312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صفاح</a:t>
            </a:r>
          </a:p>
          <a:p>
            <a:r>
              <a:rPr lang="fa-IR" sz="2000" b="1">
                <a:solidFill>
                  <a:srgbClr val="008000"/>
                </a:solidFill>
                <a:cs typeface="B Zar" pitchFamily="2" charset="-78"/>
              </a:rPr>
              <a:t>زمان: چهارشبه 9 ذي الحجه 60 هجري</a:t>
            </a:r>
            <a:endParaRPr lang="en-US" sz="2000" b="1">
              <a:solidFill>
                <a:srgbClr val="008000"/>
              </a:solidFill>
              <a:cs typeface="B Zar" pitchFamily="2" charset="-78"/>
            </a:endParaRP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قبل از رسيدن به اين منزلگاه، در محلي به نام «تنعيم» امام (ع) دستور داد اموال كاروان حامل پارچه</a:t>
            </a:r>
            <a:r>
              <a:rPr lang="fa-IR" sz="1600" b="1">
                <a:cs typeface="Badr" pitchFamily="2" charset="-78"/>
              </a:rPr>
              <a:t>‌</a:t>
            </a:r>
            <a:r>
              <a:rPr lang="fa-IR" sz="1600" b="1">
                <a:cs typeface="B Zar" pitchFamily="2" charset="-78"/>
              </a:rPr>
              <a:t>هاي يماني كه با پول بيت المال تهيه و توسط حاكم يمن براي يزيد ارسال مي</a:t>
            </a:r>
            <a:r>
              <a:rPr lang="fa-IR" sz="1600" b="1">
                <a:cs typeface="Badr" pitchFamily="2" charset="-78"/>
              </a:rPr>
              <a:t>‌</a:t>
            </a:r>
            <a:r>
              <a:rPr lang="fa-IR" sz="1600" b="1">
                <a:cs typeface="B Zar" pitchFamily="2" charset="-78"/>
              </a:rPr>
              <a:t>شد را با ولايتي كه داشت ضبط كنند. اين خود نشانه قيام در مقابل خلافت غاصبانه بني اميه بود.</a:t>
            </a:r>
          </a:p>
          <a:p>
            <a:pPr algn="just">
              <a:buFont typeface="Wingdings" pitchFamily="2" charset="2"/>
              <a:buChar char="§"/>
            </a:pPr>
            <a:r>
              <a:rPr lang="fa-IR" sz="1600" b="1">
                <a:cs typeface="B Zar" pitchFamily="2" charset="-78"/>
              </a:rPr>
              <a:t> امام (ع) در پاسخ به مخالفين حركت به سوي عراق، فرمود: «رسول خدا را در خواب ديدم و به امر مهمي ماموريت يافتم و بايد آن را تعقيب نمايم».</a:t>
            </a:r>
          </a:p>
          <a:p>
            <a:pPr algn="just">
              <a:buFont typeface="Wingdings" pitchFamily="2" charset="2"/>
              <a:buChar char="§"/>
            </a:pPr>
            <a:r>
              <a:rPr lang="fa-IR" sz="1600" b="1">
                <a:cs typeface="B Zar" pitchFamily="2" charset="-78"/>
              </a:rPr>
              <a:t> فرزدق شاعر كه عازم مكه بود در «صفاح» با حضرت ملاقات كرد و در جواب حضرت كه از احوال مردم عراق جويا شده بود؛ گفت: «دلهاي مردم با توست وليكن شمشيرشان با بني اميه است.»</a:t>
            </a:r>
          </a:p>
          <a:p>
            <a:pPr algn="just"/>
            <a:endParaRPr lang="fa-IR" sz="1600" b="1">
              <a:cs typeface="B Zar" pitchFamily="2" charset="-78"/>
            </a:endParaRPr>
          </a:p>
          <a:p>
            <a:pPr algn="just"/>
            <a:r>
              <a:rPr lang="fa-IR" sz="1600" b="1">
                <a:cs typeface="B Zar" pitchFamily="2" charset="-78"/>
              </a:rPr>
              <a:t>سخن امام حسين (ع) خطاب به فرزدق در اين منزلگاه: </a:t>
            </a:r>
          </a:p>
          <a:p>
            <a:pPr algn="just"/>
            <a:r>
              <a:rPr lang="fa-IR" sz="2000" b="1">
                <a:solidFill>
                  <a:srgbClr val="008000"/>
                </a:solidFill>
                <a:cs typeface="B Zar" pitchFamily="2" charset="-78"/>
              </a:rPr>
              <a:t>اگر پيش آمدها طبق مراد باشد، خدا را بر نعمتهايش شكر گوييم. اگر پيش آمدها بر وفق مراد نبود آن كس كه نيتش حق و تقوا بر دلش حكومت مي</a:t>
            </a:r>
            <a:r>
              <a:rPr lang="fa-IR" sz="2000" b="1">
                <a:solidFill>
                  <a:srgbClr val="008000"/>
                </a:solidFill>
                <a:cs typeface="Badr" pitchFamily="2" charset="-78"/>
              </a:rPr>
              <a:t>‌</a:t>
            </a:r>
            <a:r>
              <a:rPr lang="fa-IR" sz="2000" b="1">
                <a:solidFill>
                  <a:srgbClr val="008000"/>
                </a:solidFill>
                <a:cs typeface="B Zar" pitchFamily="2" charset="-78"/>
              </a:rPr>
              <a:t>كند، از مسير صحيح خارج نشود و ضرر نخواهد كرد.</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191000" y="304800"/>
            <a:ext cx="4648200" cy="632142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ذات عرق</a:t>
            </a:r>
          </a:p>
          <a:p>
            <a:r>
              <a:rPr lang="fa-IR" sz="2000" b="1">
                <a:solidFill>
                  <a:srgbClr val="008000"/>
                </a:solidFill>
                <a:cs typeface="B Zar" pitchFamily="2" charset="-78"/>
              </a:rPr>
              <a:t>زمان: دوشنبه 14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در اين منزلگاه به «بشر بن غالب» رسيده و از اوضاع و احوال كوفه پرسيدند؛ وي گفت: «شمشيرها خدمت بني اميه و دلها با توست.» حضرت او را تصديق كرد.</a:t>
            </a:r>
          </a:p>
          <a:p>
            <a:pPr algn="just">
              <a:buFont typeface="Wingdings" pitchFamily="2" charset="2"/>
              <a:buChar char="§"/>
            </a:pPr>
            <a:r>
              <a:rPr lang="fa-IR" sz="1600" b="1">
                <a:cs typeface="B Zar" pitchFamily="2" charset="-78"/>
              </a:rPr>
              <a:t> عبدالله بن جعفر، همسر زينب (س) امان نامه</a:t>
            </a:r>
            <a:r>
              <a:rPr lang="fa-IR" sz="1600" b="1">
                <a:cs typeface="Badr" pitchFamily="2" charset="-78"/>
              </a:rPr>
              <a:t>‌</a:t>
            </a:r>
            <a:r>
              <a:rPr lang="fa-IR" sz="1600" b="1">
                <a:cs typeface="B Zar" pitchFamily="2" charset="-78"/>
              </a:rPr>
              <a:t>اي را از استاندار مدينه «عمروبن سعيد» كه آن ايام در مكه به سر مي</a:t>
            </a:r>
            <a:r>
              <a:rPr lang="fa-IR" sz="1600" b="1">
                <a:cs typeface="Badr" pitchFamily="2" charset="-78"/>
              </a:rPr>
              <a:t>‌</a:t>
            </a:r>
            <a:r>
              <a:rPr lang="fa-IR" sz="1600" b="1">
                <a:cs typeface="B Zar" pitchFamily="2" charset="-78"/>
              </a:rPr>
              <a:t>برد، گرفت و براي حضرت آورد كه مضمون آن چنين بود: «من تو را از ايجاد تفرقه برحذر داشته و از هلاكت تو مي</a:t>
            </a:r>
            <a:r>
              <a:rPr lang="fa-IR" sz="1600" b="1">
                <a:cs typeface="Badr" pitchFamily="2" charset="-78"/>
              </a:rPr>
              <a:t>‌</a:t>
            </a:r>
            <a:r>
              <a:rPr lang="fa-IR" sz="1600" b="1">
                <a:cs typeface="B Zar" pitchFamily="2" charset="-78"/>
              </a:rPr>
              <a:t>ترسم! لذا به سوي من برگرد تا در امان من بماني». حضرت در جواب چنين فرمود: «كسي كه به سوي خدا دعوت كند و عمل نيك انجام دهد و بگويد از مسلمانان هستيم، از خدا و رسولش جدا نمي</a:t>
            </a:r>
            <a:r>
              <a:rPr lang="fa-IR" sz="1600" b="1">
                <a:cs typeface="Badr" pitchFamily="2" charset="-78"/>
              </a:rPr>
              <a:t>‌</a:t>
            </a:r>
            <a:r>
              <a:rPr lang="fa-IR" sz="1600" b="1">
                <a:cs typeface="B Zar" pitchFamily="2" charset="-78"/>
              </a:rPr>
              <a:t>شود... اگر در نوشتن نامه</a:t>
            </a:r>
            <a:r>
              <a:rPr lang="fa-IR" sz="1600" b="1">
                <a:cs typeface="Badr" pitchFamily="2" charset="-78"/>
              </a:rPr>
              <a:t>‌</a:t>
            </a:r>
            <a:r>
              <a:rPr lang="fa-IR" sz="1600" b="1">
                <a:cs typeface="B Zar" pitchFamily="2" charset="-78"/>
              </a:rPr>
              <a:t>ات خير مرا آرزو كرده</a:t>
            </a:r>
            <a:r>
              <a:rPr lang="fa-IR" sz="1600" b="1">
                <a:cs typeface="Badr" pitchFamily="2" charset="-78"/>
              </a:rPr>
              <a:t>‌</a:t>
            </a:r>
            <a:r>
              <a:rPr lang="fa-IR" sz="1600" b="1">
                <a:cs typeface="B Zar" pitchFamily="2" charset="-78"/>
              </a:rPr>
              <a:t>اي، خدا پاداش تو را بدهد».</a:t>
            </a:r>
          </a:p>
          <a:p>
            <a:pPr algn="just">
              <a:buFont typeface="Wingdings" pitchFamily="2" charset="2"/>
              <a:buChar char="§"/>
            </a:pPr>
            <a:r>
              <a:rPr lang="fa-IR" sz="1600" b="1">
                <a:cs typeface="B Zar" pitchFamily="2" charset="-78"/>
              </a:rPr>
              <a:t> عبدالله پسران خويش (عون و محمد) را به خدمت در كنار حضرت و جهاد با دشمنان سفارش كرد و خود به سوي مكه بازگشت.</a:t>
            </a:r>
          </a:p>
          <a:p>
            <a:pPr algn="just"/>
            <a:endParaRPr lang="fa-IR" sz="1600" b="1">
              <a:cs typeface="B Zar" pitchFamily="2" charset="-78"/>
            </a:endParaRPr>
          </a:p>
          <a:p>
            <a:pPr algn="just"/>
            <a:r>
              <a:rPr lang="fa-IR" sz="1600" b="1">
                <a:cs typeface="B Zar" pitchFamily="2" charset="-78"/>
              </a:rPr>
              <a:t>قسمتي از نامه حضرت به «عمروبن سعيد» كه در اين منزلگاه نوشت: </a:t>
            </a:r>
          </a:p>
          <a:p>
            <a:pPr algn="just"/>
            <a:r>
              <a:rPr lang="fa-IR" sz="2000" b="1">
                <a:solidFill>
                  <a:srgbClr val="008000"/>
                </a:solidFill>
                <a:cs typeface="B Zar" pitchFamily="2" charset="-78"/>
              </a:rPr>
              <a:t>بهترين امان، امان خداوند است. از خداوند، ترس از او را در دنيا خواهانيم تا در قيامت به ما امان بخشد.</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267200" y="228600"/>
            <a:ext cx="4343400" cy="6505575"/>
          </a:xfrm>
          <a:prstGeom prst="rect">
            <a:avLst/>
          </a:prstGeom>
          <a:noFill/>
          <a:ln w="9525">
            <a:noFill/>
            <a:miter lim="800000"/>
            <a:headEnd/>
            <a:tailEnd/>
          </a:ln>
          <a:effectLst/>
        </p:spPr>
        <p:txBody>
          <a:bodyPr>
            <a:spAutoFit/>
          </a:bodyPr>
          <a:lstStyle/>
          <a:p>
            <a:r>
              <a:rPr lang="fa-IR" sz="2000" b="1">
                <a:solidFill>
                  <a:srgbClr val="008000"/>
                </a:solidFill>
                <a:cs typeface="B Zar" pitchFamily="2" charset="-78"/>
              </a:rPr>
              <a:t>حاجر </a:t>
            </a:r>
          </a:p>
          <a:p>
            <a:r>
              <a:rPr lang="fa-IR" sz="2000" b="1">
                <a:solidFill>
                  <a:srgbClr val="008000"/>
                </a:solidFill>
                <a:cs typeface="B Zar" pitchFamily="2" charset="-78"/>
              </a:rPr>
              <a:t>زمان: سه</a:t>
            </a:r>
            <a:r>
              <a:rPr lang="fa-IR" sz="2000" b="1">
                <a:solidFill>
                  <a:srgbClr val="008000"/>
                </a:solidFill>
                <a:cs typeface="Badr" pitchFamily="2" charset="-78"/>
              </a:rPr>
              <a:t>‌</a:t>
            </a:r>
            <a:r>
              <a:rPr lang="fa-IR" sz="2000" b="1">
                <a:solidFill>
                  <a:srgbClr val="008000"/>
                </a:solidFill>
                <a:cs typeface="B Zar" pitchFamily="2" charset="-78"/>
              </a:rPr>
              <a:t>شنبه 15 ذي الحجه 60 هجري</a:t>
            </a:r>
          </a:p>
          <a:p>
            <a:endParaRPr lang="fa-IR" sz="2000" b="1">
              <a:solidFill>
                <a:srgbClr val="008000"/>
              </a:solidFill>
              <a:cs typeface="B Zar" pitchFamily="2" charset="-78"/>
            </a:endParaRPr>
          </a:p>
          <a:p>
            <a:pPr algn="just">
              <a:buFont typeface="Wingdings" pitchFamily="2" charset="2"/>
              <a:buChar char="§"/>
            </a:pPr>
            <a:r>
              <a:rPr lang="fa-IR" sz="1600" b="1">
                <a:cs typeface="B Zar" pitchFamily="2" charset="-78"/>
              </a:rPr>
              <a:t> حضرت نامه</a:t>
            </a:r>
            <a:r>
              <a:rPr lang="fa-IR" sz="1600" b="1">
                <a:cs typeface="Badr" pitchFamily="2" charset="-78"/>
              </a:rPr>
              <a:t>‌</a:t>
            </a:r>
            <a:r>
              <a:rPr lang="fa-IR" sz="1600" b="1">
                <a:cs typeface="B Zar" pitchFamily="2" charset="-78"/>
              </a:rPr>
              <a:t>اي را براي تعدادي از مردم كوفه توسط «قيس بن مسهر» فرستاد و چنين نوشت: «نامه مسلم بن عقيل كه حاكي از اجتماع شما در كمك و طلب حق ما بود به من رسيد خداوند به خاطر نصرت و ياريتان پاداش بزرگي نصيبتان كند... هنگامي كه فرستاده من (قيس) بر شما وارد شد در كارتان محكم و كوشا باشيد، من همين روزها به شما مي</a:t>
            </a:r>
            <a:r>
              <a:rPr lang="fa-IR" sz="1600" b="1">
                <a:cs typeface="Badr" pitchFamily="2" charset="-78"/>
              </a:rPr>
              <a:t>‌</a:t>
            </a:r>
            <a:r>
              <a:rPr lang="fa-IR" sz="1600" b="1">
                <a:cs typeface="B Zar" pitchFamily="2" charset="-78"/>
              </a:rPr>
              <a:t>رسم.»</a:t>
            </a:r>
          </a:p>
          <a:p>
            <a:pPr algn="just">
              <a:buFont typeface="Wingdings" pitchFamily="2" charset="2"/>
              <a:buChar char="§"/>
            </a:pPr>
            <a:r>
              <a:rPr lang="fa-IR" sz="1600" b="1">
                <a:cs typeface="B Zar" pitchFamily="2" charset="-78"/>
              </a:rPr>
              <a:t> «قيس» را در ميان راه دستگير كردند. او به ناچار نامه امام (ع) را پاره نمود تا از مضمون آن آگاه نشوند سپس او را به قصر دارالاماره نزد عبيدالله بردند. از او خواستند نام افرادي كه به حسين (ع) نامه نوشته</a:t>
            </a:r>
            <a:r>
              <a:rPr lang="fa-IR" sz="1600" b="1">
                <a:cs typeface="Badr" pitchFamily="2" charset="-78"/>
              </a:rPr>
              <a:t>‌</a:t>
            </a:r>
            <a:r>
              <a:rPr lang="fa-IR" sz="1600" b="1">
                <a:cs typeface="B Zar" pitchFamily="2" charset="-78"/>
              </a:rPr>
              <a:t>اند را افشا كند و يا در برابر مردم به حسين (ع) و پدر و برادرش دشنام دهد. او بالاي قصر رفته و ضمن تمجيد از علي (ع) و فرزندانش و معرفي خويش، ابن زياد و ياران او را نفرين كرد و خبر از حركت حضرت به سوي آنان داد و از مردم خواست دعوت حسين (ع) را اجابت كنند. لذا عبيدالله دستور داد او را از بالاي قصر به پايين انداختند و بدنش قطعه قطعه گرديد و اين چنين به شهادت رسيد.</a:t>
            </a:r>
          </a:p>
          <a:p>
            <a:pPr algn="just"/>
            <a:endParaRPr lang="fa-IR" sz="1600" b="1">
              <a:cs typeface="B Zar" pitchFamily="2" charset="-78"/>
            </a:endParaRPr>
          </a:p>
          <a:p>
            <a:pPr algn="just"/>
            <a:r>
              <a:rPr lang="fa-IR" sz="1600" b="1">
                <a:cs typeface="B Zar" pitchFamily="2" charset="-78"/>
              </a:rPr>
              <a:t>از سخنان امام حسين (ع) در بين راه مكه تا كربلا:</a:t>
            </a:r>
          </a:p>
          <a:p>
            <a:pPr algn="just"/>
            <a:r>
              <a:rPr lang="fa-IR" sz="2000" b="1">
                <a:solidFill>
                  <a:srgbClr val="008000"/>
                </a:solidFill>
                <a:cs typeface="B Zar" pitchFamily="2" charset="-78"/>
              </a:rPr>
              <a:t>من مرگ را جز سعادت نمي</a:t>
            </a:r>
            <a:r>
              <a:rPr lang="fa-IR" sz="2000" b="1">
                <a:solidFill>
                  <a:srgbClr val="008000"/>
                </a:solidFill>
                <a:cs typeface="Badr" pitchFamily="2" charset="-78"/>
              </a:rPr>
              <a:t>‌</a:t>
            </a:r>
            <a:r>
              <a:rPr lang="fa-IR" sz="2000" b="1">
                <a:solidFill>
                  <a:srgbClr val="008000"/>
                </a:solidFill>
                <a:cs typeface="B Zar" pitchFamily="2" charset="-78"/>
              </a:rPr>
              <a:t>بينم و زندگي با ستمگران را جز ننگ نمي</a:t>
            </a:r>
            <a:r>
              <a:rPr lang="fa-IR" sz="2000" b="1">
                <a:solidFill>
                  <a:srgbClr val="008000"/>
                </a:solidFill>
                <a:cs typeface="Badr" pitchFamily="2" charset="-78"/>
              </a:rPr>
              <a:t>‌</a:t>
            </a:r>
            <a:r>
              <a:rPr lang="fa-IR" sz="2000" b="1">
                <a:solidFill>
                  <a:srgbClr val="008000"/>
                </a:solidFill>
                <a:cs typeface="B Zar" pitchFamily="2" charset="-78"/>
              </a:rPr>
              <a:t>دانم.</a:t>
            </a: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سلام بر رحمت واسعه ي خداوند">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سلام بر رحمت واسعه ي خداوند">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سلام بر رحمت واسعه ي خداوند</Template>
  <TotalTime>1</TotalTime>
  <Words>5397</Words>
  <Application>Microsoft Office PowerPoint</Application>
  <PresentationFormat>On-screen Show (4:3)</PresentationFormat>
  <Paragraphs>223</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سلام بر رحمت واسعه ي خداوند</vt:lpstr>
      <vt:lpstr>1_سلام بر رحمت واسعه ي خداوند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kheirkhah</dc:creator>
  <cp:lastModifiedBy>Razaghi</cp:lastModifiedBy>
  <cp:revision>1</cp:revision>
  <cp:lastPrinted>1601-01-01T00:00:00Z</cp:lastPrinted>
  <dcterms:created xsi:type="dcterms:W3CDTF">2012-11-17T07:17:22Z</dcterms:created>
  <dcterms:modified xsi:type="dcterms:W3CDTF">2012-11-20T10:04:48Z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