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21" r:id="rId2"/>
    <p:sldId id="544" r:id="rId3"/>
    <p:sldId id="520" r:id="rId4"/>
    <p:sldId id="518" r:id="rId5"/>
    <p:sldId id="519" r:id="rId6"/>
    <p:sldId id="522" r:id="rId7"/>
    <p:sldId id="497" r:id="rId8"/>
    <p:sldId id="528" r:id="rId9"/>
    <p:sldId id="553" r:id="rId10"/>
    <p:sldId id="529" r:id="rId11"/>
    <p:sldId id="554" r:id="rId12"/>
    <p:sldId id="523" r:id="rId13"/>
    <p:sldId id="524" r:id="rId14"/>
    <p:sldId id="540" r:id="rId15"/>
    <p:sldId id="541" r:id="rId16"/>
    <p:sldId id="542" r:id="rId17"/>
    <p:sldId id="530" r:id="rId18"/>
    <p:sldId id="534" r:id="rId19"/>
    <p:sldId id="539" r:id="rId20"/>
    <p:sldId id="556" r:id="rId21"/>
    <p:sldId id="535" r:id="rId22"/>
    <p:sldId id="536" r:id="rId23"/>
    <p:sldId id="537" r:id="rId24"/>
    <p:sldId id="552" r:id="rId25"/>
    <p:sldId id="551" r:id="rId26"/>
    <p:sldId id="538" r:id="rId27"/>
    <p:sldId id="550" r:id="rId28"/>
    <p:sldId id="545" r:id="rId29"/>
    <p:sldId id="475" r:id="rId30"/>
  </p:sldIdLst>
  <p:sldSz cx="9144000" cy="6858000" type="screen4x3"/>
  <p:notesSz cx="6858000" cy="9144000"/>
  <p:defaultTextStyle>
    <a:defPPr>
      <a:defRPr lang="en-US"/>
    </a:defPPr>
    <a:lvl1pPr algn="ctr" rtl="0" fontAlgn="base">
      <a:spcBef>
        <a:spcPct val="0"/>
      </a:spcBef>
      <a:spcAft>
        <a:spcPct val="0"/>
      </a:spcAft>
      <a:defRPr sz="6600" kern="1200">
        <a:solidFill>
          <a:schemeClr val="tx1"/>
        </a:solidFill>
        <a:latin typeface="Times New Roman" charset="0"/>
        <a:ea typeface="+mn-ea"/>
        <a:cs typeface="B Nazanin" pitchFamily="2" charset="-78"/>
      </a:defRPr>
    </a:lvl1pPr>
    <a:lvl2pPr marL="457200" algn="ctr" rtl="0" fontAlgn="base">
      <a:spcBef>
        <a:spcPct val="0"/>
      </a:spcBef>
      <a:spcAft>
        <a:spcPct val="0"/>
      </a:spcAft>
      <a:defRPr sz="6600" kern="1200">
        <a:solidFill>
          <a:schemeClr val="tx1"/>
        </a:solidFill>
        <a:latin typeface="Times New Roman" charset="0"/>
        <a:ea typeface="+mn-ea"/>
        <a:cs typeface="B Nazanin" pitchFamily="2" charset="-78"/>
      </a:defRPr>
    </a:lvl2pPr>
    <a:lvl3pPr marL="914400" algn="ctr" rtl="0" fontAlgn="base">
      <a:spcBef>
        <a:spcPct val="0"/>
      </a:spcBef>
      <a:spcAft>
        <a:spcPct val="0"/>
      </a:spcAft>
      <a:defRPr sz="6600" kern="1200">
        <a:solidFill>
          <a:schemeClr val="tx1"/>
        </a:solidFill>
        <a:latin typeface="Times New Roman" charset="0"/>
        <a:ea typeface="+mn-ea"/>
        <a:cs typeface="B Nazanin" pitchFamily="2" charset="-78"/>
      </a:defRPr>
    </a:lvl3pPr>
    <a:lvl4pPr marL="1371600" algn="ctr" rtl="0" fontAlgn="base">
      <a:spcBef>
        <a:spcPct val="0"/>
      </a:spcBef>
      <a:spcAft>
        <a:spcPct val="0"/>
      </a:spcAft>
      <a:defRPr sz="6600" kern="1200">
        <a:solidFill>
          <a:schemeClr val="tx1"/>
        </a:solidFill>
        <a:latin typeface="Times New Roman" charset="0"/>
        <a:ea typeface="+mn-ea"/>
        <a:cs typeface="B Nazanin" pitchFamily="2" charset="-78"/>
      </a:defRPr>
    </a:lvl4pPr>
    <a:lvl5pPr marL="1828800" algn="ctr" rtl="0" fontAlgn="base">
      <a:spcBef>
        <a:spcPct val="0"/>
      </a:spcBef>
      <a:spcAft>
        <a:spcPct val="0"/>
      </a:spcAft>
      <a:defRPr sz="6600" kern="1200">
        <a:solidFill>
          <a:schemeClr val="tx1"/>
        </a:solidFill>
        <a:latin typeface="Times New Roman" charset="0"/>
        <a:ea typeface="+mn-ea"/>
        <a:cs typeface="B Nazanin" pitchFamily="2" charset="-78"/>
      </a:defRPr>
    </a:lvl5pPr>
    <a:lvl6pPr marL="2286000" algn="l" defTabSz="914400" rtl="0" eaLnBrk="1" latinLnBrk="0" hangingPunct="1">
      <a:defRPr sz="6600" kern="1200">
        <a:solidFill>
          <a:schemeClr val="tx1"/>
        </a:solidFill>
        <a:latin typeface="Times New Roman" charset="0"/>
        <a:ea typeface="+mn-ea"/>
        <a:cs typeface="B Nazanin" pitchFamily="2" charset="-78"/>
      </a:defRPr>
    </a:lvl6pPr>
    <a:lvl7pPr marL="2743200" algn="l" defTabSz="914400" rtl="0" eaLnBrk="1" latinLnBrk="0" hangingPunct="1">
      <a:defRPr sz="6600" kern="1200">
        <a:solidFill>
          <a:schemeClr val="tx1"/>
        </a:solidFill>
        <a:latin typeface="Times New Roman" charset="0"/>
        <a:ea typeface="+mn-ea"/>
        <a:cs typeface="B Nazanin" pitchFamily="2" charset="-78"/>
      </a:defRPr>
    </a:lvl7pPr>
    <a:lvl8pPr marL="3200400" algn="l" defTabSz="914400" rtl="0" eaLnBrk="1" latinLnBrk="0" hangingPunct="1">
      <a:defRPr sz="6600" kern="1200">
        <a:solidFill>
          <a:schemeClr val="tx1"/>
        </a:solidFill>
        <a:latin typeface="Times New Roman" charset="0"/>
        <a:ea typeface="+mn-ea"/>
        <a:cs typeface="B Nazanin" pitchFamily="2" charset="-78"/>
      </a:defRPr>
    </a:lvl8pPr>
    <a:lvl9pPr marL="3657600" algn="l" defTabSz="914400" rtl="0" eaLnBrk="1" latinLnBrk="0" hangingPunct="1">
      <a:defRPr sz="6600" kern="1200">
        <a:solidFill>
          <a:schemeClr val="tx1"/>
        </a:solidFill>
        <a:latin typeface="Times New Roman" charset="0"/>
        <a:ea typeface="+mn-ea"/>
        <a:cs typeface="B Nazanin"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336600"/>
    <a:srgbClr val="009900"/>
    <a:srgbClr val="CC9900"/>
    <a:srgbClr val="FF9900"/>
    <a:srgbClr val="996633"/>
    <a:srgbClr val="00FF00"/>
    <a:srgbClr val="66FF33"/>
    <a:srgbClr val="9900FF"/>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105" autoAdjust="0"/>
    <p:restoredTop sz="89223" autoAdjust="0"/>
  </p:normalViewPr>
  <p:slideViewPr>
    <p:cSldViewPr snapToGrid="0">
      <p:cViewPr>
        <p:scale>
          <a:sx n="70" d="100"/>
          <a:sy n="70" d="100"/>
        </p:scale>
        <p:origin x="-141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159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9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9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159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0531A86-70E6-425E-8004-0C246A916523}" type="slidenum">
              <a:rPr lang="en-US"/>
              <a:pPr>
                <a:defRPr/>
              </a:pPr>
              <a:t>‹#›</a:t>
            </a:fld>
            <a:endParaRPr lang="en-US"/>
          </a:p>
        </p:txBody>
      </p:sp>
    </p:spTree>
    <p:extLst>
      <p:ext uri="{BB962C8B-B14F-4D97-AF65-F5344CB8AC3E}">
        <p14:creationId xmlns="" xmlns:p14="http://schemas.microsoft.com/office/powerpoint/2010/main" val="3307679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charset="0"/>
              </a:rPr>
              <a:t>AIXM is a sata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2</a:t>
            </a:fld>
            <a:endParaRPr lang="en-US"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charset="0"/>
              </a:rPr>
              <a:t>AIXM is a sata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15</a:t>
            </a:fld>
            <a:endParaRPr lang="en-US"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charset="0"/>
              </a:rPr>
              <a:t>AIXM is a sata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16</a:t>
            </a:fld>
            <a:endParaRPr lang="en-US"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latin typeface="Times New Roman" charset="0"/>
            </a:endParaRP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18</a:t>
            </a:fld>
            <a:endParaRPr lang="en-US"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latin typeface="Times New Roman" charset="0"/>
            </a:endParaRP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19</a:t>
            </a:fld>
            <a:endParaRPr lang="en-US"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latin typeface="Times New Roman" charset="0"/>
            </a:endParaRP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20</a:t>
            </a:fld>
            <a:endParaRPr lang="en-US"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latin typeface="Times New Roman" charset="0"/>
            </a:endParaRP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21</a:t>
            </a:fld>
            <a:endParaRPr lang="en-US"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latin typeface="Times New Roman" charset="0"/>
            </a:endParaRP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22</a:t>
            </a:fld>
            <a:endParaRPr lang="en-US"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latin typeface="Times New Roman" charset="0"/>
            </a:endParaRP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23</a:t>
            </a:fld>
            <a:endParaRPr lang="en-US" smtClean="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latin typeface="Times New Roman" charset="0"/>
            </a:endParaRP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24</a:t>
            </a:fld>
            <a:endParaRPr lang="en-US" smtClean="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latin typeface="Times New Roman" charset="0"/>
            </a:endParaRP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25</a:t>
            </a:fld>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charset="0"/>
              </a:rPr>
              <a:t>AIXM is a sata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4</a:t>
            </a:fld>
            <a:endParaRPr lang="en-US" smtClean="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latin typeface="Times New Roman" charset="0"/>
            </a:endParaRP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26</a:t>
            </a:fld>
            <a:endParaRPr lang="en-US"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latin typeface="Times New Roman" charset="0"/>
            </a:endParaRP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27</a:t>
            </a:fld>
            <a:endParaRPr 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latin typeface="Times New Roman" charset="0"/>
              </a:rPr>
              <a:t>AIXM is a </a:t>
            </a:r>
            <a:r>
              <a:rPr lang="en-US" dirty="0" err="1" smtClean="0">
                <a:latin typeface="Times New Roman" charset="0"/>
              </a:rPr>
              <a:t>sata</a:t>
            </a:r>
            <a:r>
              <a:rPr lang="en-US" dirty="0" smtClean="0">
                <a:latin typeface="Times New Roman" charset="0"/>
              </a:rPr>
              <a:t>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5</a:t>
            </a:fld>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charset="0"/>
              </a:rPr>
              <a:t>AIXM is a sata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7</a:t>
            </a:fld>
            <a:endParaRPr 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charset="0"/>
              </a:rPr>
              <a:t>AIXM is a sata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8</a:t>
            </a:fld>
            <a:endParaRPr lang="en-US"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charset="0"/>
              </a:rPr>
              <a:t>AIXM is a sata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9</a:t>
            </a:fld>
            <a:endParaRPr lang="en-US"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charset="0"/>
              </a:rPr>
              <a:t>AIXM is a sata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10</a:t>
            </a:fld>
            <a:endParaRPr lang="en-US"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charset="0"/>
              </a:rPr>
              <a:t>AIXM is a sata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13</a:t>
            </a:fld>
            <a:endParaRPr lang="en-US"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charset="0"/>
              </a:rPr>
              <a:t>AIXM is a sata exchange specification in order to define features and messages used to exchange information about the aeronautical data contained in AICM.</a:t>
            </a:r>
          </a:p>
        </p:txBody>
      </p:sp>
      <p:sp>
        <p:nvSpPr>
          <p:cNvPr id="62468" name="Slide Number Placeholder 3"/>
          <p:cNvSpPr>
            <a:spLocks noGrp="1"/>
          </p:cNvSpPr>
          <p:nvPr>
            <p:ph type="sldNum" sz="quarter" idx="5"/>
          </p:nvPr>
        </p:nvSpPr>
        <p:spPr>
          <a:noFill/>
        </p:spPr>
        <p:txBody>
          <a:bodyPr/>
          <a:lstStyle/>
          <a:p>
            <a:fld id="{6FBA3840-9C53-4449-BB64-4ADF2B52888C}" type="slidenum">
              <a:rPr lang="en-US" smtClean="0">
                <a:latin typeface="Times New Roman" charset="0"/>
              </a:rPr>
              <a:pPr/>
              <a:t>14</a:t>
            </a:fld>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0" y="0"/>
            <a:ext cx="9144000" cy="6858000"/>
            <a:chOff x="0" y="0"/>
            <a:chExt cx="5760" cy="4320"/>
          </a:xfrm>
        </p:grpSpPr>
        <p:pic>
          <p:nvPicPr>
            <p:cNvPr id="5" name="Picture 13" descr="Master CASA front presentation template"/>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6" name="Freeform 39"/>
            <p:cNvSpPr>
              <a:spLocks/>
            </p:cNvSpPr>
            <p:nvPr/>
          </p:nvSpPr>
          <p:spPr bwMode="auto">
            <a:xfrm>
              <a:off x="3940" y="3954"/>
              <a:ext cx="800" cy="138"/>
            </a:xfrm>
            <a:custGeom>
              <a:avLst/>
              <a:gdLst/>
              <a:ahLst/>
              <a:cxnLst>
                <a:cxn ang="0">
                  <a:pos x="0" y="10"/>
                </a:cxn>
                <a:cxn ang="0">
                  <a:pos x="60" y="0"/>
                </a:cxn>
                <a:cxn ang="0">
                  <a:pos x="82" y="32"/>
                </a:cxn>
                <a:cxn ang="0">
                  <a:pos x="106" y="36"/>
                </a:cxn>
                <a:cxn ang="0">
                  <a:pos x="206" y="20"/>
                </a:cxn>
                <a:cxn ang="0">
                  <a:pos x="232" y="16"/>
                </a:cxn>
                <a:cxn ang="0">
                  <a:pos x="340" y="24"/>
                </a:cxn>
                <a:cxn ang="0">
                  <a:pos x="720" y="2"/>
                </a:cxn>
                <a:cxn ang="0">
                  <a:pos x="800" y="36"/>
                </a:cxn>
                <a:cxn ang="0">
                  <a:pos x="796" y="74"/>
                </a:cxn>
                <a:cxn ang="0">
                  <a:pos x="788" y="130"/>
                </a:cxn>
                <a:cxn ang="0">
                  <a:pos x="744" y="132"/>
                </a:cxn>
                <a:cxn ang="0">
                  <a:pos x="566" y="116"/>
                </a:cxn>
                <a:cxn ang="0">
                  <a:pos x="322" y="134"/>
                </a:cxn>
                <a:cxn ang="0">
                  <a:pos x="200" y="118"/>
                </a:cxn>
                <a:cxn ang="0">
                  <a:pos x="82" y="138"/>
                </a:cxn>
                <a:cxn ang="0">
                  <a:pos x="14" y="114"/>
                </a:cxn>
                <a:cxn ang="0">
                  <a:pos x="2" y="76"/>
                </a:cxn>
                <a:cxn ang="0">
                  <a:pos x="18" y="64"/>
                </a:cxn>
                <a:cxn ang="0">
                  <a:pos x="20" y="34"/>
                </a:cxn>
                <a:cxn ang="0">
                  <a:pos x="0" y="10"/>
                </a:cxn>
              </a:cxnLst>
              <a:rect l="0" t="0" r="r" b="b"/>
              <a:pathLst>
                <a:path w="800" h="138">
                  <a:moveTo>
                    <a:pt x="0" y="10"/>
                  </a:moveTo>
                  <a:lnTo>
                    <a:pt x="60" y="0"/>
                  </a:lnTo>
                  <a:lnTo>
                    <a:pt x="82" y="32"/>
                  </a:lnTo>
                  <a:lnTo>
                    <a:pt x="106" y="36"/>
                  </a:lnTo>
                  <a:lnTo>
                    <a:pt x="206" y="20"/>
                  </a:lnTo>
                  <a:lnTo>
                    <a:pt x="232" y="16"/>
                  </a:lnTo>
                  <a:lnTo>
                    <a:pt x="340" y="24"/>
                  </a:lnTo>
                  <a:lnTo>
                    <a:pt x="720" y="2"/>
                  </a:lnTo>
                  <a:lnTo>
                    <a:pt x="800" y="36"/>
                  </a:lnTo>
                  <a:lnTo>
                    <a:pt x="796" y="74"/>
                  </a:lnTo>
                  <a:lnTo>
                    <a:pt x="788" y="130"/>
                  </a:lnTo>
                  <a:lnTo>
                    <a:pt x="744" y="132"/>
                  </a:lnTo>
                  <a:lnTo>
                    <a:pt x="566" y="116"/>
                  </a:lnTo>
                  <a:lnTo>
                    <a:pt x="322" y="134"/>
                  </a:lnTo>
                  <a:lnTo>
                    <a:pt x="200" y="118"/>
                  </a:lnTo>
                  <a:lnTo>
                    <a:pt x="82" y="138"/>
                  </a:lnTo>
                  <a:lnTo>
                    <a:pt x="14" y="114"/>
                  </a:lnTo>
                  <a:lnTo>
                    <a:pt x="2" y="76"/>
                  </a:lnTo>
                  <a:lnTo>
                    <a:pt x="18" y="64"/>
                  </a:lnTo>
                  <a:lnTo>
                    <a:pt x="20" y="34"/>
                  </a:lnTo>
                  <a:lnTo>
                    <a:pt x="0" y="10"/>
                  </a:lnTo>
                  <a:close/>
                </a:path>
              </a:pathLst>
            </a:custGeom>
            <a:solidFill>
              <a:srgbClr val="171E4F"/>
            </a:solidFill>
            <a:ln w="9525">
              <a:noFill/>
              <a:round/>
              <a:headEnd/>
              <a:tailEnd/>
            </a:ln>
            <a:effectLst/>
          </p:spPr>
          <p:txBody>
            <a:bodyPr/>
            <a:lstStyle/>
            <a:p>
              <a:pPr>
                <a:defRPr/>
              </a:pPr>
              <a:endParaRPr lang="en-US">
                <a:latin typeface="Times New Roman" pitchFamily="18" charset="0"/>
              </a:endParaRPr>
            </a:p>
          </p:txBody>
        </p:sp>
        <p:sp>
          <p:nvSpPr>
            <p:cNvPr id="7" name="Line 41"/>
            <p:cNvSpPr>
              <a:spLocks noChangeShapeType="1"/>
            </p:cNvSpPr>
            <p:nvPr userDrawn="1"/>
          </p:nvSpPr>
          <p:spPr bwMode="auto">
            <a:xfrm flipV="1">
              <a:off x="3963" y="3995"/>
              <a:ext cx="57" cy="9"/>
            </a:xfrm>
            <a:prstGeom prst="line">
              <a:avLst/>
            </a:prstGeom>
            <a:noFill/>
            <a:ln w="9525">
              <a:solidFill>
                <a:srgbClr val="59798B"/>
              </a:solidFill>
              <a:prstDash val="dash"/>
              <a:round/>
              <a:headEnd/>
              <a:tailEnd/>
            </a:ln>
            <a:effectLst/>
          </p:spPr>
          <p:txBody>
            <a:bodyPr/>
            <a:lstStyle/>
            <a:p>
              <a:pPr>
                <a:defRPr/>
              </a:pPr>
              <a:endParaRPr lang="en-US">
                <a:latin typeface="Times New Roman" pitchFamily="18" charset="0"/>
              </a:endParaRPr>
            </a:p>
          </p:txBody>
        </p:sp>
      </p:grpSp>
      <p:sp>
        <p:nvSpPr>
          <p:cNvPr id="3074" name="Rectangle 2"/>
          <p:cNvSpPr>
            <a:spLocks noGrp="1" noChangeArrowheads="1"/>
          </p:cNvSpPr>
          <p:nvPr>
            <p:ph type="ctrTitle"/>
          </p:nvPr>
        </p:nvSpPr>
        <p:spPr>
          <a:xfrm>
            <a:off x="2752725" y="47625"/>
            <a:ext cx="6143625" cy="1143000"/>
          </a:xfrm>
        </p:spPr>
        <p:txBody>
          <a:bodyPr/>
          <a:lstStyle>
            <a:lvl1pPr>
              <a:defRPr>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495550" y="1190625"/>
            <a:ext cx="6400800" cy="1752600"/>
          </a:xfrm>
        </p:spPr>
        <p:txBody>
          <a:bodyPr/>
          <a:lstStyle>
            <a:lvl1pPr marL="0" indent="0" algn="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52400"/>
            <a:ext cx="1943100" cy="543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0150" y="152400"/>
            <a:ext cx="5676900" cy="543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00150" y="152400"/>
            <a:ext cx="77724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84300" y="1211263"/>
            <a:ext cx="7477125" cy="4376737"/>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84300" y="1211263"/>
            <a:ext cx="3662363" cy="4376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99063" y="1211263"/>
            <a:ext cx="3662362" cy="4376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wayne.jones@casa.gov.au?subject=Help%20request%20for%20the%20XX%20course"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54"/>
          <p:cNvGrpSpPr>
            <a:grpSpLocks/>
          </p:cNvGrpSpPr>
          <p:nvPr/>
        </p:nvGrpSpPr>
        <p:grpSpPr bwMode="auto">
          <a:xfrm>
            <a:off x="0" y="0"/>
            <a:ext cx="9144000" cy="6858000"/>
            <a:chOff x="0" y="0"/>
            <a:chExt cx="5760" cy="4320"/>
          </a:xfrm>
        </p:grpSpPr>
        <p:grpSp>
          <p:nvGrpSpPr>
            <p:cNvPr id="2053" name="Group 35"/>
            <p:cNvGrpSpPr>
              <a:grpSpLocks/>
            </p:cNvGrpSpPr>
            <p:nvPr/>
          </p:nvGrpSpPr>
          <p:grpSpPr bwMode="auto">
            <a:xfrm>
              <a:off x="0" y="0"/>
              <a:ext cx="5760" cy="4320"/>
              <a:chOff x="0" y="0"/>
              <a:chExt cx="5760" cy="4320"/>
            </a:xfrm>
          </p:grpSpPr>
          <p:pic>
            <p:nvPicPr>
              <p:cNvPr id="2065" name="Picture 25" descr="Master CASA content presentation template - people"/>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0" y="0"/>
                <a:ext cx="5760" cy="4320"/>
              </a:xfrm>
              <a:prstGeom prst="rect">
                <a:avLst/>
              </a:prstGeom>
              <a:noFill/>
              <a:ln w="9525">
                <a:noFill/>
                <a:miter lim="800000"/>
                <a:headEnd/>
                <a:tailEnd/>
              </a:ln>
            </p:spPr>
          </p:pic>
          <p:sp>
            <p:nvSpPr>
              <p:cNvPr id="1058" name="Freeform 34"/>
              <p:cNvSpPr>
                <a:spLocks/>
              </p:cNvSpPr>
              <p:nvPr userDrawn="1"/>
            </p:nvSpPr>
            <p:spPr bwMode="auto">
              <a:xfrm>
                <a:off x="3107" y="1973"/>
                <a:ext cx="2646" cy="1928"/>
              </a:xfrm>
              <a:custGeom>
                <a:avLst/>
                <a:gdLst/>
                <a:ahLst/>
                <a:cxnLst>
                  <a:cxn ang="0">
                    <a:pos x="34" y="1888"/>
                  </a:cxn>
                  <a:cxn ang="0">
                    <a:pos x="1083" y="1888"/>
                  </a:cxn>
                  <a:cxn ang="0">
                    <a:pos x="1910" y="1894"/>
                  </a:cxn>
                  <a:cxn ang="0">
                    <a:pos x="2646" y="1928"/>
                  </a:cxn>
                  <a:cxn ang="0">
                    <a:pos x="2646" y="0"/>
                  </a:cxn>
                  <a:cxn ang="0">
                    <a:pos x="690" y="685"/>
                  </a:cxn>
                  <a:cxn ang="0">
                    <a:pos x="0" y="1723"/>
                  </a:cxn>
                  <a:cxn ang="0">
                    <a:pos x="34" y="1888"/>
                  </a:cxn>
                </a:cxnLst>
                <a:rect l="0" t="0" r="r" b="b"/>
                <a:pathLst>
                  <a:path w="2646" h="1928">
                    <a:moveTo>
                      <a:pt x="34" y="1888"/>
                    </a:moveTo>
                    <a:lnTo>
                      <a:pt x="1083" y="1888"/>
                    </a:lnTo>
                    <a:lnTo>
                      <a:pt x="1910" y="1894"/>
                    </a:lnTo>
                    <a:lnTo>
                      <a:pt x="2646" y="1928"/>
                    </a:lnTo>
                    <a:lnTo>
                      <a:pt x="2646" y="0"/>
                    </a:lnTo>
                    <a:lnTo>
                      <a:pt x="690" y="685"/>
                    </a:lnTo>
                    <a:lnTo>
                      <a:pt x="0" y="1723"/>
                    </a:lnTo>
                    <a:lnTo>
                      <a:pt x="34" y="1888"/>
                    </a:lnTo>
                    <a:close/>
                  </a:path>
                </a:pathLst>
              </a:custGeom>
              <a:solidFill>
                <a:schemeClr val="bg1"/>
              </a:solidFill>
              <a:ln w="9525">
                <a:noFill/>
                <a:round/>
                <a:headEnd/>
                <a:tailEnd/>
              </a:ln>
              <a:effectLst/>
            </p:spPr>
            <p:txBody>
              <a:bodyPr/>
              <a:lstStyle/>
              <a:p>
                <a:pPr>
                  <a:defRPr/>
                </a:pPr>
                <a:endParaRPr lang="en-US">
                  <a:latin typeface="Times New Roman" pitchFamily="18" charset="0"/>
                </a:endParaRPr>
              </a:p>
            </p:txBody>
          </p:sp>
        </p:grpSp>
        <p:sp>
          <p:nvSpPr>
            <p:cNvPr id="1041" name="Text Box 17"/>
            <p:cNvSpPr txBox="1">
              <a:spLocks noChangeArrowheads="1"/>
            </p:cNvSpPr>
            <p:nvPr/>
          </p:nvSpPr>
          <p:spPr bwMode="auto">
            <a:xfrm>
              <a:off x="302" y="807"/>
              <a:ext cx="290" cy="154"/>
            </a:xfrm>
            <a:prstGeom prst="rect">
              <a:avLst/>
            </a:prstGeom>
            <a:noFill/>
            <a:ln w="9525">
              <a:noFill/>
              <a:miter lim="800000"/>
              <a:headEnd/>
              <a:tailEnd/>
            </a:ln>
            <a:effectLst/>
          </p:spPr>
          <p:txBody>
            <a:bodyPr wrap="none">
              <a:spAutoFit/>
            </a:bodyPr>
            <a:lstStyle/>
            <a:p>
              <a:pPr algn="l">
                <a:defRPr/>
              </a:pPr>
              <a:r>
                <a:rPr lang="en-US" sz="1000">
                  <a:solidFill>
                    <a:schemeClr val="bg1"/>
                  </a:solidFill>
                  <a:latin typeface="Arial Narrow" pitchFamily="34" charset="0"/>
                </a:rPr>
                <a:t>Home</a:t>
              </a:r>
            </a:p>
          </p:txBody>
        </p:sp>
        <p:sp>
          <p:nvSpPr>
            <p:cNvPr id="1042" name="Oval 18">
              <a:hlinkClick r:id="" action="ppaction://hlinkshowjump?jump=firstslide"/>
            </p:cNvPr>
            <p:cNvSpPr>
              <a:spLocks noChangeArrowheads="1"/>
            </p:cNvSpPr>
            <p:nvPr/>
          </p:nvSpPr>
          <p:spPr bwMode="auto">
            <a:xfrm>
              <a:off x="222" y="720"/>
              <a:ext cx="434" cy="342"/>
            </a:xfrm>
            <a:prstGeom prst="ellipse">
              <a:avLst/>
            </a:prstGeom>
            <a:noFill/>
            <a:ln w="9525">
              <a:noFill/>
              <a:round/>
              <a:headEnd/>
              <a:tailEnd/>
            </a:ln>
            <a:effectLst/>
          </p:spPr>
          <p:txBody>
            <a:bodyPr wrap="none" anchor="ctr"/>
            <a:lstStyle/>
            <a:p>
              <a:pPr>
                <a:defRPr/>
              </a:pPr>
              <a:endParaRPr lang="en-US">
                <a:latin typeface="Times New Roman" pitchFamily="18" charset="0"/>
              </a:endParaRPr>
            </a:p>
          </p:txBody>
        </p:sp>
        <p:sp>
          <p:nvSpPr>
            <p:cNvPr id="1043" name="Text Box 19"/>
            <p:cNvSpPr txBox="1">
              <a:spLocks noChangeArrowheads="1"/>
            </p:cNvSpPr>
            <p:nvPr/>
          </p:nvSpPr>
          <p:spPr bwMode="auto">
            <a:xfrm>
              <a:off x="165" y="1189"/>
              <a:ext cx="371" cy="154"/>
            </a:xfrm>
            <a:prstGeom prst="rect">
              <a:avLst/>
            </a:prstGeom>
            <a:noFill/>
            <a:ln w="9525">
              <a:noFill/>
              <a:miter lim="800000"/>
              <a:headEnd/>
              <a:tailEnd/>
            </a:ln>
            <a:effectLst/>
          </p:spPr>
          <p:txBody>
            <a:bodyPr wrap="none">
              <a:spAutoFit/>
            </a:bodyPr>
            <a:lstStyle/>
            <a:p>
              <a:pPr algn="l">
                <a:defRPr/>
              </a:pPr>
              <a:r>
                <a:rPr lang="en-US" sz="1000">
                  <a:solidFill>
                    <a:schemeClr val="bg1"/>
                  </a:solidFill>
                  <a:latin typeface="Arial Narrow" pitchFamily="34" charset="0"/>
                </a:rPr>
                <a:t>Previous</a:t>
              </a:r>
            </a:p>
          </p:txBody>
        </p:sp>
        <p:sp>
          <p:nvSpPr>
            <p:cNvPr id="1044" name="Text Box 20"/>
            <p:cNvSpPr txBox="1">
              <a:spLocks noChangeArrowheads="1"/>
            </p:cNvSpPr>
            <p:nvPr/>
          </p:nvSpPr>
          <p:spPr bwMode="auto">
            <a:xfrm>
              <a:off x="201" y="1581"/>
              <a:ext cx="250" cy="154"/>
            </a:xfrm>
            <a:prstGeom prst="rect">
              <a:avLst/>
            </a:prstGeom>
            <a:noFill/>
            <a:ln w="9525">
              <a:noFill/>
              <a:miter lim="800000"/>
              <a:headEnd/>
              <a:tailEnd/>
            </a:ln>
            <a:effectLst/>
          </p:spPr>
          <p:txBody>
            <a:bodyPr wrap="none">
              <a:spAutoFit/>
            </a:bodyPr>
            <a:lstStyle/>
            <a:p>
              <a:pPr algn="l">
                <a:defRPr/>
              </a:pPr>
              <a:r>
                <a:rPr lang="en-US" sz="1000">
                  <a:solidFill>
                    <a:schemeClr val="bg1"/>
                  </a:solidFill>
                  <a:latin typeface="Arial Narrow" pitchFamily="34" charset="0"/>
                </a:rPr>
                <a:t>Next</a:t>
              </a:r>
            </a:p>
          </p:txBody>
        </p:sp>
        <p:sp>
          <p:nvSpPr>
            <p:cNvPr id="1045" name="Text Box 21"/>
            <p:cNvSpPr txBox="1">
              <a:spLocks noChangeArrowheads="1"/>
            </p:cNvSpPr>
            <p:nvPr/>
          </p:nvSpPr>
          <p:spPr bwMode="auto">
            <a:xfrm>
              <a:off x="198" y="1963"/>
              <a:ext cx="250" cy="154"/>
            </a:xfrm>
            <a:prstGeom prst="rect">
              <a:avLst/>
            </a:prstGeom>
            <a:noFill/>
            <a:ln w="9525">
              <a:noFill/>
              <a:miter lim="800000"/>
              <a:headEnd/>
              <a:tailEnd/>
            </a:ln>
            <a:effectLst/>
          </p:spPr>
          <p:txBody>
            <a:bodyPr wrap="none">
              <a:spAutoFit/>
            </a:bodyPr>
            <a:lstStyle/>
            <a:p>
              <a:pPr algn="l">
                <a:defRPr/>
              </a:pPr>
              <a:r>
                <a:rPr lang="en-US" sz="1000">
                  <a:solidFill>
                    <a:schemeClr val="bg1"/>
                  </a:solidFill>
                  <a:latin typeface="Arial Narrow" pitchFamily="34" charset="0"/>
                </a:rPr>
                <a:t>Help</a:t>
              </a:r>
            </a:p>
          </p:txBody>
        </p:sp>
        <p:sp>
          <p:nvSpPr>
            <p:cNvPr id="1046" name="Oval 22">
              <a:hlinkClick r:id="" action="ppaction://hlinkshowjump?jump=previousslide"/>
            </p:cNvPr>
            <p:cNvSpPr>
              <a:spLocks noChangeArrowheads="1"/>
            </p:cNvSpPr>
            <p:nvPr/>
          </p:nvSpPr>
          <p:spPr bwMode="auto">
            <a:xfrm>
              <a:off x="170" y="1098"/>
              <a:ext cx="342" cy="342"/>
            </a:xfrm>
            <a:prstGeom prst="ellipse">
              <a:avLst/>
            </a:prstGeom>
            <a:noFill/>
            <a:ln w="9525">
              <a:noFill/>
              <a:round/>
              <a:headEnd/>
              <a:tailEnd/>
            </a:ln>
            <a:effectLst/>
          </p:spPr>
          <p:txBody>
            <a:bodyPr wrap="none" anchor="ctr"/>
            <a:lstStyle/>
            <a:p>
              <a:pPr>
                <a:defRPr/>
              </a:pPr>
              <a:endParaRPr lang="en-US">
                <a:latin typeface="Times New Roman" pitchFamily="18" charset="0"/>
              </a:endParaRPr>
            </a:p>
          </p:txBody>
        </p:sp>
        <p:sp>
          <p:nvSpPr>
            <p:cNvPr id="1047" name="Oval 23">
              <a:hlinkClick r:id="" action="ppaction://hlinkshowjump?jump=nextslide"/>
            </p:cNvPr>
            <p:cNvSpPr>
              <a:spLocks noChangeArrowheads="1"/>
            </p:cNvSpPr>
            <p:nvPr/>
          </p:nvSpPr>
          <p:spPr bwMode="auto">
            <a:xfrm>
              <a:off x="156" y="1488"/>
              <a:ext cx="342" cy="342"/>
            </a:xfrm>
            <a:prstGeom prst="ellipse">
              <a:avLst/>
            </a:prstGeom>
            <a:noFill/>
            <a:ln w="9525">
              <a:noFill/>
              <a:round/>
              <a:headEnd/>
              <a:tailEnd/>
            </a:ln>
            <a:effectLst/>
          </p:spPr>
          <p:txBody>
            <a:bodyPr wrap="none" anchor="ctr"/>
            <a:lstStyle/>
            <a:p>
              <a:pPr>
                <a:defRPr/>
              </a:pPr>
              <a:endParaRPr lang="en-US">
                <a:latin typeface="Times New Roman" pitchFamily="18" charset="0"/>
              </a:endParaRPr>
            </a:p>
          </p:txBody>
        </p:sp>
        <p:sp>
          <p:nvSpPr>
            <p:cNvPr id="1048" name="Oval 24">
              <a:hlinkClick r:id="rId15"/>
            </p:cNvPr>
            <p:cNvSpPr>
              <a:spLocks noChangeArrowheads="1"/>
            </p:cNvSpPr>
            <p:nvPr/>
          </p:nvSpPr>
          <p:spPr bwMode="auto">
            <a:xfrm>
              <a:off x="156" y="1872"/>
              <a:ext cx="342" cy="342"/>
            </a:xfrm>
            <a:prstGeom prst="ellipse">
              <a:avLst/>
            </a:prstGeom>
            <a:noFill/>
            <a:ln w="9525">
              <a:noFill/>
              <a:round/>
              <a:headEnd/>
              <a:tailEnd/>
            </a:ln>
            <a:effectLst/>
          </p:spPr>
          <p:txBody>
            <a:bodyPr wrap="none" anchor="ctr"/>
            <a:lstStyle/>
            <a:p>
              <a:pPr>
                <a:defRPr/>
              </a:pPr>
              <a:endParaRPr lang="en-US">
                <a:latin typeface="Times New Roman" pitchFamily="18" charset="0"/>
              </a:endParaRPr>
            </a:p>
          </p:txBody>
        </p:sp>
        <p:sp>
          <p:nvSpPr>
            <p:cNvPr id="1050" name="Line 26"/>
            <p:cNvSpPr>
              <a:spLocks noChangeShapeType="1"/>
            </p:cNvSpPr>
            <p:nvPr/>
          </p:nvSpPr>
          <p:spPr bwMode="auto">
            <a:xfrm flipH="1">
              <a:off x="1176" y="552"/>
              <a:ext cx="4584" cy="0"/>
            </a:xfrm>
            <a:prstGeom prst="line">
              <a:avLst/>
            </a:prstGeom>
            <a:noFill/>
            <a:ln w="19050">
              <a:solidFill>
                <a:srgbClr val="00004C"/>
              </a:solidFill>
              <a:round/>
              <a:headEnd/>
              <a:tailEnd/>
            </a:ln>
            <a:effectLst/>
          </p:spPr>
          <p:txBody>
            <a:bodyPr/>
            <a:lstStyle/>
            <a:p>
              <a:pPr>
                <a:defRPr/>
              </a:pPr>
              <a:endParaRPr lang="en-US">
                <a:latin typeface="Times New Roman" pitchFamily="18" charset="0"/>
              </a:endParaRPr>
            </a:p>
          </p:txBody>
        </p:sp>
        <p:sp>
          <p:nvSpPr>
            <p:cNvPr id="1053" name="Line 29"/>
            <p:cNvSpPr>
              <a:spLocks noChangeShapeType="1"/>
            </p:cNvSpPr>
            <p:nvPr/>
          </p:nvSpPr>
          <p:spPr bwMode="auto">
            <a:xfrm flipH="1">
              <a:off x="1218" y="564"/>
              <a:ext cx="4542" cy="0"/>
            </a:xfrm>
            <a:prstGeom prst="line">
              <a:avLst/>
            </a:prstGeom>
            <a:noFill/>
            <a:ln w="3175">
              <a:solidFill>
                <a:srgbClr val="00004C"/>
              </a:solidFill>
              <a:round/>
              <a:headEnd/>
              <a:tailEnd/>
            </a:ln>
            <a:effectLst/>
          </p:spPr>
          <p:txBody>
            <a:bodyPr/>
            <a:lstStyle/>
            <a:p>
              <a:pPr>
                <a:defRPr/>
              </a:pPr>
              <a:endParaRPr lang="en-US">
                <a:latin typeface="Times New Roman" pitchFamily="18" charset="0"/>
              </a:endParaRPr>
            </a:p>
          </p:txBody>
        </p:sp>
        <p:sp>
          <p:nvSpPr>
            <p:cNvPr id="1075" name="Freeform 51"/>
            <p:cNvSpPr>
              <a:spLocks/>
            </p:cNvSpPr>
            <p:nvPr/>
          </p:nvSpPr>
          <p:spPr bwMode="auto">
            <a:xfrm>
              <a:off x="4300" y="4010"/>
              <a:ext cx="800" cy="138"/>
            </a:xfrm>
            <a:custGeom>
              <a:avLst/>
              <a:gdLst/>
              <a:ahLst/>
              <a:cxnLst>
                <a:cxn ang="0">
                  <a:pos x="0" y="10"/>
                </a:cxn>
                <a:cxn ang="0">
                  <a:pos x="60" y="0"/>
                </a:cxn>
                <a:cxn ang="0">
                  <a:pos x="82" y="32"/>
                </a:cxn>
                <a:cxn ang="0">
                  <a:pos x="106" y="36"/>
                </a:cxn>
                <a:cxn ang="0">
                  <a:pos x="206" y="20"/>
                </a:cxn>
                <a:cxn ang="0">
                  <a:pos x="232" y="16"/>
                </a:cxn>
                <a:cxn ang="0">
                  <a:pos x="340" y="24"/>
                </a:cxn>
                <a:cxn ang="0">
                  <a:pos x="720" y="2"/>
                </a:cxn>
                <a:cxn ang="0">
                  <a:pos x="800" y="36"/>
                </a:cxn>
                <a:cxn ang="0">
                  <a:pos x="796" y="74"/>
                </a:cxn>
                <a:cxn ang="0">
                  <a:pos x="788" y="130"/>
                </a:cxn>
                <a:cxn ang="0">
                  <a:pos x="744" y="132"/>
                </a:cxn>
                <a:cxn ang="0">
                  <a:pos x="566" y="116"/>
                </a:cxn>
                <a:cxn ang="0">
                  <a:pos x="322" y="134"/>
                </a:cxn>
                <a:cxn ang="0">
                  <a:pos x="200" y="118"/>
                </a:cxn>
                <a:cxn ang="0">
                  <a:pos x="82" y="138"/>
                </a:cxn>
                <a:cxn ang="0">
                  <a:pos x="14" y="114"/>
                </a:cxn>
                <a:cxn ang="0">
                  <a:pos x="2" y="76"/>
                </a:cxn>
                <a:cxn ang="0">
                  <a:pos x="18" y="64"/>
                </a:cxn>
                <a:cxn ang="0">
                  <a:pos x="20" y="34"/>
                </a:cxn>
                <a:cxn ang="0">
                  <a:pos x="0" y="10"/>
                </a:cxn>
              </a:cxnLst>
              <a:rect l="0" t="0" r="r" b="b"/>
              <a:pathLst>
                <a:path w="800" h="138">
                  <a:moveTo>
                    <a:pt x="0" y="10"/>
                  </a:moveTo>
                  <a:lnTo>
                    <a:pt x="60" y="0"/>
                  </a:lnTo>
                  <a:lnTo>
                    <a:pt x="82" y="32"/>
                  </a:lnTo>
                  <a:lnTo>
                    <a:pt x="106" y="36"/>
                  </a:lnTo>
                  <a:lnTo>
                    <a:pt x="206" y="20"/>
                  </a:lnTo>
                  <a:lnTo>
                    <a:pt x="232" y="16"/>
                  </a:lnTo>
                  <a:lnTo>
                    <a:pt x="340" y="24"/>
                  </a:lnTo>
                  <a:lnTo>
                    <a:pt x="720" y="2"/>
                  </a:lnTo>
                  <a:lnTo>
                    <a:pt x="800" y="36"/>
                  </a:lnTo>
                  <a:lnTo>
                    <a:pt x="796" y="74"/>
                  </a:lnTo>
                  <a:lnTo>
                    <a:pt x="788" y="130"/>
                  </a:lnTo>
                  <a:lnTo>
                    <a:pt x="744" y="132"/>
                  </a:lnTo>
                  <a:lnTo>
                    <a:pt x="566" y="116"/>
                  </a:lnTo>
                  <a:lnTo>
                    <a:pt x="322" y="134"/>
                  </a:lnTo>
                  <a:lnTo>
                    <a:pt x="200" y="118"/>
                  </a:lnTo>
                  <a:lnTo>
                    <a:pt x="82" y="138"/>
                  </a:lnTo>
                  <a:lnTo>
                    <a:pt x="14" y="114"/>
                  </a:lnTo>
                  <a:lnTo>
                    <a:pt x="2" y="76"/>
                  </a:lnTo>
                  <a:lnTo>
                    <a:pt x="18" y="64"/>
                  </a:lnTo>
                  <a:lnTo>
                    <a:pt x="20" y="34"/>
                  </a:lnTo>
                  <a:lnTo>
                    <a:pt x="0" y="10"/>
                  </a:lnTo>
                  <a:close/>
                </a:path>
              </a:pathLst>
            </a:custGeom>
            <a:solidFill>
              <a:srgbClr val="171E4F"/>
            </a:solidFill>
            <a:ln w="9525">
              <a:noFill/>
              <a:round/>
              <a:headEnd/>
              <a:tailEnd/>
            </a:ln>
            <a:effectLst/>
          </p:spPr>
          <p:txBody>
            <a:bodyPr/>
            <a:lstStyle/>
            <a:p>
              <a:pPr>
                <a:defRPr/>
              </a:pPr>
              <a:endParaRPr lang="en-US">
                <a:latin typeface="Times New Roman" pitchFamily="18" charset="0"/>
              </a:endParaRPr>
            </a:p>
          </p:txBody>
        </p:sp>
      </p:grpSp>
      <p:sp>
        <p:nvSpPr>
          <p:cNvPr id="2051" name="Rectangle 2"/>
          <p:cNvSpPr>
            <a:spLocks noGrp="1" noChangeArrowheads="1"/>
          </p:cNvSpPr>
          <p:nvPr>
            <p:ph type="title"/>
          </p:nvPr>
        </p:nvSpPr>
        <p:spPr bwMode="auto">
          <a:xfrm>
            <a:off x="1200150" y="152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1384300" y="1211263"/>
            <a:ext cx="7477125" cy="4376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r" rtl="0" eaLnBrk="0" fontAlgn="base" hangingPunct="0">
        <a:spcBef>
          <a:spcPct val="0"/>
        </a:spcBef>
        <a:spcAft>
          <a:spcPct val="0"/>
        </a:spcAft>
        <a:defRPr sz="3200">
          <a:solidFill>
            <a:srgbClr val="000054"/>
          </a:solidFill>
          <a:latin typeface="+mj-lt"/>
          <a:ea typeface="+mj-ea"/>
          <a:cs typeface="+mj-cs"/>
        </a:defRPr>
      </a:lvl1pPr>
      <a:lvl2pPr algn="r" rtl="0" eaLnBrk="0" fontAlgn="base" hangingPunct="0">
        <a:spcBef>
          <a:spcPct val="0"/>
        </a:spcBef>
        <a:spcAft>
          <a:spcPct val="0"/>
        </a:spcAft>
        <a:defRPr sz="3200">
          <a:solidFill>
            <a:srgbClr val="000054"/>
          </a:solidFill>
          <a:latin typeface="Tahoma" pitchFamily="34" charset="0"/>
        </a:defRPr>
      </a:lvl2pPr>
      <a:lvl3pPr algn="r" rtl="0" eaLnBrk="0" fontAlgn="base" hangingPunct="0">
        <a:spcBef>
          <a:spcPct val="0"/>
        </a:spcBef>
        <a:spcAft>
          <a:spcPct val="0"/>
        </a:spcAft>
        <a:defRPr sz="3200">
          <a:solidFill>
            <a:srgbClr val="000054"/>
          </a:solidFill>
          <a:latin typeface="Tahoma" pitchFamily="34" charset="0"/>
        </a:defRPr>
      </a:lvl3pPr>
      <a:lvl4pPr algn="r" rtl="0" eaLnBrk="0" fontAlgn="base" hangingPunct="0">
        <a:spcBef>
          <a:spcPct val="0"/>
        </a:spcBef>
        <a:spcAft>
          <a:spcPct val="0"/>
        </a:spcAft>
        <a:defRPr sz="3200">
          <a:solidFill>
            <a:srgbClr val="000054"/>
          </a:solidFill>
          <a:latin typeface="Tahoma" pitchFamily="34" charset="0"/>
        </a:defRPr>
      </a:lvl4pPr>
      <a:lvl5pPr algn="r" rtl="0" eaLnBrk="0" fontAlgn="base" hangingPunct="0">
        <a:spcBef>
          <a:spcPct val="0"/>
        </a:spcBef>
        <a:spcAft>
          <a:spcPct val="0"/>
        </a:spcAft>
        <a:defRPr sz="3200">
          <a:solidFill>
            <a:srgbClr val="000054"/>
          </a:solidFill>
          <a:latin typeface="Tahoma" pitchFamily="34" charset="0"/>
        </a:defRPr>
      </a:lvl5pPr>
      <a:lvl6pPr marL="457200" algn="r" rtl="0" fontAlgn="base">
        <a:spcBef>
          <a:spcPct val="0"/>
        </a:spcBef>
        <a:spcAft>
          <a:spcPct val="0"/>
        </a:spcAft>
        <a:defRPr sz="3200">
          <a:solidFill>
            <a:srgbClr val="000054"/>
          </a:solidFill>
          <a:latin typeface="Tahoma" pitchFamily="34" charset="0"/>
        </a:defRPr>
      </a:lvl6pPr>
      <a:lvl7pPr marL="914400" algn="r" rtl="0" fontAlgn="base">
        <a:spcBef>
          <a:spcPct val="0"/>
        </a:spcBef>
        <a:spcAft>
          <a:spcPct val="0"/>
        </a:spcAft>
        <a:defRPr sz="3200">
          <a:solidFill>
            <a:srgbClr val="000054"/>
          </a:solidFill>
          <a:latin typeface="Tahoma" pitchFamily="34" charset="0"/>
        </a:defRPr>
      </a:lvl7pPr>
      <a:lvl8pPr marL="1371600" algn="r" rtl="0" fontAlgn="base">
        <a:spcBef>
          <a:spcPct val="0"/>
        </a:spcBef>
        <a:spcAft>
          <a:spcPct val="0"/>
        </a:spcAft>
        <a:defRPr sz="3200">
          <a:solidFill>
            <a:srgbClr val="000054"/>
          </a:solidFill>
          <a:latin typeface="Tahoma" pitchFamily="34" charset="0"/>
        </a:defRPr>
      </a:lvl8pPr>
      <a:lvl9pPr marL="1828800" algn="r" rtl="0" fontAlgn="base">
        <a:spcBef>
          <a:spcPct val="0"/>
        </a:spcBef>
        <a:spcAft>
          <a:spcPct val="0"/>
        </a:spcAft>
        <a:defRPr sz="3200">
          <a:solidFill>
            <a:srgbClr val="000054"/>
          </a:solidFill>
          <a:latin typeface="Tahoma" pitchFamily="34" charset="0"/>
        </a:defRPr>
      </a:lvl9pPr>
    </p:titleStyle>
    <p:bodyStyle>
      <a:lvl1pPr marL="342900" indent="-342900" algn="l" rtl="0" eaLnBrk="0" fontAlgn="base" hangingPunct="0">
        <a:spcBef>
          <a:spcPct val="40000"/>
        </a:spcBef>
        <a:spcAft>
          <a:spcPct val="0"/>
        </a:spcAft>
        <a:buChar char="•"/>
        <a:defRPr sz="2800">
          <a:solidFill>
            <a:srgbClr val="000054"/>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54"/>
          </a:solidFill>
          <a:latin typeface="+mn-lt"/>
        </a:defRPr>
      </a:lvl2pPr>
      <a:lvl3pPr marL="1143000" indent="-228600" algn="l" rtl="0" eaLnBrk="0" fontAlgn="base" hangingPunct="0">
        <a:spcBef>
          <a:spcPct val="40000"/>
        </a:spcBef>
        <a:spcAft>
          <a:spcPct val="0"/>
        </a:spcAft>
        <a:buChar char="•"/>
        <a:defRPr sz="2000">
          <a:solidFill>
            <a:srgbClr val="000054"/>
          </a:solidFill>
          <a:latin typeface="+mn-lt"/>
        </a:defRPr>
      </a:lvl3pPr>
      <a:lvl4pPr marL="1600200" indent="-228600" algn="l" rtl="0" eaLnBrk="0" fontAlgn="base" hangingPunct="0">
        <a:spcBef>
          <a:spcPct val="40000"/>
        </a:spcBef>
        <a:spcAft>
          <a:spcPct val="0"/>
        </a:spcAft>
        <a:buChar char="–"/>
        <a:defRPr sz="2000">
          <a:solidFill>
            <a:srgbClr val="000054"/>
          </a:solidFill>
          <a:latin typeface="+mn-lt"/>
        </a:defRPr>
      </a:lvl4pPr>
      <a:lvl5pPr marL="2057400" indent="-228600" algn="l" rtl="0" eaLnBrk="0" fontAlgn="base" hangingPunct="0">
        <a:spcBef>
          <a:spcPct val="40000"/>
        </a:spcBef>
        <a:spcAft>
          <a:spcPct val="0"/>
        </a:spcAft>
        <a:buChar char="»"/>
        <a:defRPr sz="2000">
          <a:solidFill>
            <a:srgbClr val="000054"/>
          </a:solidFill>
          <a:latin typeface="+mn-lt"/>
        </a:defRPr>
      </a:lvl5pPr>
      <a:lvl6pPr marL="2514600" indent="-228600" algn="l" rtl="0" fontAlgn="base">
        <a:spcBef>
          <a:spcPct val="40000"/>
        </a:spcBef>
        <a:spcAft>
          <a:spcPct val="0"/>
        </a:spcAft>
        <a:buChar char="»"/>
        <a:defRPr>
          <a:solidFill>
            <a:srgbClr val="000054"/>
          </a:solidFill>
          <a:latin typeface="+mn-lt"/>
        </a:defRPr>
      </a:lvl6pPr>
      <a:lvl7pPr marL="2971800" indent="-228600" algn="l" rtl="0" fontAlgn="base">
        <a:spcBef>
          <a:spcPct val="40000"/>
        </a:spcBef>
        <a:spcAft>
          <a:spcPct val="0"/>
        </a:spcAft>
        <a:buChar char="»"/>
        <a:defRPr>
          <a:solidFill>
            <a:srgbClr val="000054"/>
          </a:solidFill>
          <a:latin typeface="+mn-lt"/>
        </a:defRPr>
      </a:lvl7pPr>
      <a:lvl8pPr marL="3429000" indent="-228600" algn="l" rtl="0" fontAlgn="base">
        <a:spcBef>
          <a:spcPct val="40000"/>
        </a:spcBef>
        <a:spcAft>
          <a:spcPct val="0"/>
        </a:spcAft>
        <a:buChar char="»"/>
        <a:defRPr>
          <a:solidFill>
            <a:srgbClr val="000054"/>
          </a:solidFill>
          <a:latin typeface="+mn-lt"/>
        </a:defRPr>
      </a:lvl8pPr>
      <a:lvl9pPr marL="3886200" indent="-228600" algn="l" rtl="0" fontAlgn="base">
        <a:spcBef>
          <a:spcPct val="40000"/>
        </a:spcBef>
        <a:spcAft>
          <a:spcPct val="0"/>
        </a:spcAft>
        <a:buChar char="»"/>
        <a:defRPr>
          <a:solidFill>
            <a:srgbClr val="0000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5.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6.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8.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D:\IR_eTOD\Presentations\total%20scene.av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915989"/>
            <a:ext cx="9144000" cy="3452811"/>
          </a:xfrm>
        </p:spPr>
        <p:txBody>
          <a:bodyPr/>
          <a:lstStyle/>
          <a:p>
            <a:pPr algn="ctr" eaLnBrk="1" hangingPunct="1">
              <a:lnSpc>
                <a:spcPct val="150000"/>
              </a:lnSpc>
            </a:pPr>
            <a:r>
              <a:rPr lang="en-US" sz="3600" b="1" dirty="0" smtClean="0">
                <a:latin typeface="Times New Roman" charset="0"/>
                <a:cs typeface="Times New Roman" charset="0"/>
              </a:rPr>
              <a:t/>
            </a:r>
            <a:br>
              <a:rPr lang="en-US" sz="3600" b="1" dirty="0" smtClean="0">
                <a:latin typeface="Times New Roman" charset="0"/>
                <a:cs typeface="Times New Roman" charset="0"/>
              </a:rPr>
            </a:br>
            <a:r>
              <a:rPr lang="en-US" sz="3600" b="1" dirty="0" smtClean="0">
                <a:latin typeface="Times New Roman" charset="0"/>
                <a:cs typeface="Times New Roman" charset="0"/>
              </a:rPr>
              <a:t>Design and Development</a:t>
            </a:r>
            <a:br>
              <a:rPr lang="en-US" sz="3600" b="1" dirty="0" smtClean="0">
                <a:latin typeface="Times New Roman" charset="0"/>
                <a:cs typeface="Times New Roman" charset="0"/>
              </a:rPr>
            </a:br>
            <a:r>
              <a:rPr lang="en-US" sz="3600" b="1" dirty="0" smtClean="0">
                <a:latin typeface="Times New Roman" charset="0"/>
                <a:cs typeface="Times New Roman" charset="0"/>
              </a:rPr>
              <a:t> of</a:t>
            </a:r>
            <a:br>
              <a:rPr lang="en-US" sz="3600" b="1" dirty="0" smtClean="0">
                <a:latin typeface="Times New Roman" charset="0"/>
                <a:cs typeface="Times New Roman" charset="0"/>
              </a:rPr>
            </a:br>
            <a:r>
              <a:rPr lang="en-US" sz="3600" b="1" dirty="0" smtClean="0">
                <a:latin typeface="Times New Roman" charset="0"/>
                <a:cs typeface="Times New Roman" charset="0"/>
              </a:rPr>
              <a:t> Electronic Terrain and Obstacle Data</a:t>
            </a:r>
            <a:br>
              <a:rPr lang="en-US" sz="3600" b="1" dirty="0" smtClean="0">
                <a:latin typeface="Times New Roman" charset="0"/>
                <a:cs typeface="Times New Roman" charset="0"/>
              </a:rPr>
            </a:br>
            <a:r>
              <a:rPr lang="en-US" sz="3600" b="1" dirty="0" smtClean="0">
                <a:latin typeface="Times New Roman" charset="0"/>
                <a:cs typeface="Times New Roman" charset="0"/>
              </a:rPr>
              <a:t>(Areas 1 &amp; 4)</a:t>
            </a:r>
            <a:br>
              <a:rPr lang="en-US" sz="3600" b="1" dirty="0" smtClean="0">
                <a:latin typeface="Times New Roman" charset="0"/>
                <a:cs typeface="Times New Roman" charset="0"/>
              </a:rPr>
            </a:br>
            <a:r>
              <a:rPr lang="en-US" sz="1800" b="1" dirty="0" smtClean="0">
                <a:latin typeface="Times New Roman" charset="0"/>
                <a:cs typeface="Times New Roman" charset="0"/>
              </a:rPr>
              <a:t/>
            </a:r>
            <a:br>
              <a:rPr lang="en-US" sz="1800" b="1" dirty="0" smtClean="0">
                <a:latin typeface="Times New Roman" charset="0"/>
                <a:cs typeface="Times New Roman" charset="0"/>
              </a:rPr>
            </a:br>
            <a:r>
              <a:rPr lang="en-US" sz="1800" b="1" dirty="0" smtClean="0">
                <a:latin typeface="Times New Roman" charset="0"/>
                <a:cs typeface="Times New Roman" charset="0"/>
              </a:rPr>
              <a:t/>
            </a:r>
            <a:br>
              <a:rPr lang="en-US" sz="1800" b="1" dirty="0" smtClean="0">
                <a:latin typeface="Times New Roman" charset="0"/>
                <a:cs typeface="Times New Roman" charset="0"/>
              </a:rPr>
            </a:br>
            <a:r>
              <a:rPr lang="en-US" sz="1800" b="1" dirty="0" smtClean="0">
                <a:latin typeface="Times New Roman" charset="0"/>
                <a:cs typeface="Times New Roman" charset="0"/>
              </a:rPr>
              <a:t>College of Engineering</a:t>
            </a:r>
            <a:br>
              <a:rPr lang="en-US" sz="1800" b="1" dirty="0" smtClean="0">
                <a:latin typeface="Times New Roman" charset="0"/>
                <a:cs typeface="Times New Roman" charset="0"/>
              </a:rPr>
            </a:br>
            <a:r>
              <a:rPr lang="en-US" sz="2000" b="1" dirty="0" smtClean="0">
                <a:latin typeface="Times New Roman" charset="0"/>
                <a:cs typeface="Times New Roman" charset="0"/>
              </a:rPr>
              <a:t>University of Tehran</a:t>
            </a:r>
          </a:p>
        </p:txBody>
      </p:sp>
      <p:pic>
        <p:nvPicPr>
          <p:cNvPr id="28675" name="Picture 4"/>
          <p:cNvPicPr>
            <a:picLocks noChangeAspect="1" noChangeArrowheads="1"/>
          </p:cNvPicPr>
          <p:nvPr/>
        </p:nvPicPr>
        <p:blipFill>
          <a:blip r:embed="rId2"/>
          <a:srcRect/>
          <a:stretch>
            <a:fillRect/>
          </a:stretch>
        </p:blipFill>
        <p:spPr bwMode="auto">
          <a:xfrm>
            <a:off x="0" y="6038850"/>
            <a:ext cx="2366963" cy="819150"/>
          </a:xfrm>
          <a:prstGeom prst="rect">
            <a:avLst/>
          </a:prstGeom>
          <a:noFill/>
          <a:ln w="9525">
            <a:noFill/>
            <a:miter lim="800000"/>
            <a:headEnd/>
            <a:tailEnd/>
          </a:ln>
        </p:spPr>
      </p:pic>
      <p:pic>
        <p:nvPicPr>
          <p:cNvPr id="28676" name="Picture 5"/>
          <p:cNvPicPr>
            <a:picLocks noChangeAspect="1" noChangeArrowheads="1"/>
          </p:cNvPicPr>
          <p:nvPr/>
        </p:nvPicPr>
        <p:blipFill>
          <a:blip r:embed="rId2"/>
          <a:srcRect/>
          <a:stretch>
            <a:fillRect/>
          </a:stretch>
        </p:blipFill>
        <p:spPr bwMode="auto">
          <a:xfrm>
            <a:off x="2360613" y="6038850"/>
            <a:ext cx="2349500" cy="819150"/>
          </a:xfrm>
          <a:prstGeom prst="rect">
            <a:avLst/>
          </a:prstGeom>
          <a:noFill/>
          <a:ln w="9525">
            <a:noFill/>
            <a:miter lim="800000"/>
            <a:headEnd/>
            <a:tailEnd/>
          </a:ln>
        </p:spPr>
      </p:pic>
      <p:pic>
        <p:nvPicPr>
          <p:cNvPr id="28677" name="Picture 6"/>
          <p:cNvPicPr>
            <a:picLocks noChangeAspect="1" noChangeArrowheads="1"/>
          </p:cNvPicPr>
          <p:nvPr/>
        </p:nvPicPr>
        <p:blipFill>
          <a:blip r:embed="rId2"/>
          <a:srcRect/>
          <a:stretch>
            <a:fillRect/>
          </a:stretch>
        </p:blipFill>
        <p:spPr bwMode="auto">
          <a:xfrm>
            <a:off x="4657725" y="6038850"/>
            <a:ext cx="2316163" cy="819150"/>
          </a:xfrm>
          <a:prstGeom prst="rect">
            <a:avLst/>
          </a:prstGeom>
          <a:noFill/>
          <a:ln w="9525">
            <a:noFill/>
            <a:miter lim="800000"/>
            <a:headEnd/>
            <a:tailEnd/>
          </a:ln>
        </p:spPr>
      </p:pic>
      <p:pic>
        <p:nvPicPr>
          <p:cNvPr id="28678" name="Picture 7"/>
          <p:cNvPicPr>
            <a:picLocks noChangeAspect="1" noChangeArrowheads="1"/>
          </p:cNvPicPr>
          <p:nvPr/>
        </p:nvPicPr>
        <p:blipFill>
          <a:blip r:embed="rId2"/>
          <a:srcRect/>
          <a:stretch>
            <a:fillRect/>
          </a:stretch>
        </p:blipFill>
        <p:spPr bwMode="auto">
          <a:xfrm>
            <a:off x="6910388" y="6038850"/>
            <a:ext cx="2233612" cy="819150"/>
          </a:xfrm>
          <a:prstGeom prst="rect">
            <a:avLst/>
          </a:prstGeom>
          <a:noFill/>
          <a:ln w="9525">
            <a:noFill/>
            <a:miter lim="800000"/>
            <a:headEnd/>
            <a:tailEnd/>
          </a:ln>
        </p:spPr>
      </p:pic>
      <p:pic>
        <p:nvPicPr>
          <p:cNvPr id="7" name="Picture 6" descr="ARM2"/>
          <p:cNvPicPr/>
          <p:nvPr/>
        </p:nvPicPr>
        <p:blipFill>
          <a:blip r:embed="rId3" cstate="print"/>
          <a:srcRect b="10620"/>
          <a:stretch>
            <a:fillRect/>
          </a:stretch>
        </p:blipFill>
        <p:spPr bwMode="auto">
          <a:xfrm>
            <a:off x="6923316" y="6037942"/>
            <a:ext cx="2194560" cy="813816"/>
          </a:xfrm>
          <a:prstGeom prst="rect">
            <a:avLst/>
          </a:prstGeom>
          <a:noFill/>
          <a:ln w="9525">
            <a:noFill/>
            <a:miter lim="800000"/>
            <a:headEnd/>
            <a:tailEnd/>
          </a:ln>
        </p:spPr>
      </p:pic>
      <p:pic>
        <p:nvPicPr>
          <p:cNvPr id="8" name="Picture 7" descr="eng arm"/>
          <p:cNvPicPr/>
          <p:nvPr/>
        </p:nvPicPr>
        <p:blipFill>
          <a:blip r:embed="rId4">
            <a:duotone>
              <a:schemeClr val="accent6">
                <a:shade val="45000"/>
                <a:satMod val="135000"/>
              </a:schemeClr>
              <a:prstClr val="white"/>
            </a:duotone>
          </a:blip>
          <a:srcRect/>
          <a:stretch>
            <a:fillRect/>
          </a:stretch>
        </p:blipFill>
        <p:spPr bwMode="auto">
          <a:xfrm>
            <a:off x="87085" y="6037943"/>
            <a:ext cx="2194560" cy="822960"/>
          </a:xfrm>
          <a:prstGeom prst="rect">
            <a:avLst/>
          </a:prstGeom>
          <a:noFill/>
          <a:ln w="9525">
            <a:noFill/>
            <a:miter lim="800000"/>
            <a:headEnd/>
            <a:tailEnd/>
          </a:ln>
        </p:spPr>
      </p:pic>
    </p:spTree>
  </p:cSld>
  <p:clrMapOvr>
    <a:masterClrMapping/>
  </p:clrMapOvr>
  <p:transition spd="slow">
    <p:newsflash/>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Scope of Project: Area4</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sp>
        <p:nvSpPr>
          <p:cNvPr id="15" name="Content Placeholder 19"/>
          <p:cNvSpPr>
            <a:spLocks noGrp="1"/>
          </p:cNvSpPr>
          <p:nvPr>
            <p:ph idx="1"/>
          </p:nvPr>
        </p:nvSpPr>
        <p:spPr>
          <a:xfrm>
            <a:off x="1035978" y="1211264"/>
            <a:ext cx="7477125" cy="559480"/>
          </a:xfrm>
        </p:spPr>
        <p:txBody>
          <a:bodyPr/>
          <a:lstStyle/>
          <a:p>
            <a:pPr lvl="1">
              <a:buFont typeface="Arial" pitchFamily="34" charset="0"/>
              <a:buChar char="•"/>
            </a:pPr>
            <a:r>
              <a:rPr lang="en-US" sz="2800" b="1" dirty="0" smtClean="0">
                <a:latin typeface="Times New Roman" charset="0"/>
                <a:cs typeface="Times New Roman" charset="0"/>
              </a:rPr>
              <a:t>Area4: Imam Khomeini Airport</a:t>
            </a:r>
          </a:p>
          <a:p>
            <a:pPr lvl="1">
              <a:buNone/>
            </a:pPr>
            <a:endParaRPr lang="en-US" dirty="0" smtClean="0"/>
          </a:p>
          <a:p>
            <a:pPr lvl="1"/>
            <a:endParaRPr lang="en-US" dirty="0" smtClean="0"/>
          </a:p>
        </p:txBody>
      </p:sp>
      <p:pic>
        <p:nvPicPr>
          <p:cNvPr id="390146" name="Picture 2"/>
          <p:cNvPicPr>
            <a:picLocks noChangeAspect="1" noChangeArrowheads="1"/>
          </p:cNvPicPr>
          <p:nvPr/>
        </p:nvPicPr>
        <p:blipFill>
          <a:blip r:embed="rId5"/>
          <a:srcRect/>
          <a:stretch>
            <a:fillRect/>
          </a:stretch>
        </p:blipFill>
        <p:spPr bwMode="auto">
          <a:xfrm>
            <a:off x="2762333" y="1654628"/>
            <a:ext cx="4262579" cy="4307543"/>
          </a:xfrm>
          <a:prstGeom prst="rect">
            <a:avLst/>
          </a:prstGeom>
          <a:noFill/>
          <a:ln w="9525">
            <a:noFill/>
            <a:miter lim="800000"/>
            <a:headEnd/>
            <a:tailEnd/>
          </a:ln>
          <a:effectLst/>
        </p:spPr>
      </p:pic>
      <p:pic>
        <p:nvPicPr>
          <p:cNvPr id="13"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4" name="Picture 13" descr="ARM2"/>
          <p:cNvPicPr/>
          <p:nvPr/>
        </p:nvPicPr>
        <p:blipFill>
          <a:blip r:embed="rId6" cstate="print"/>
          <a:srcRect b="10620"/>
          <a:stretch>
            <a:fillRect/>
          </a:stretch>
        </p:blipFill>
        <p:spPr bwMode="auto">
          <a:xfrm>
            <a:off x="7982712" y="5805714"/>
            <a:ext cx="1161288" cy="1052286"/>
          </a:xfrm>
          <a:prstGeom prst="rect">
            <a:avLst/>
          </a:prstGeom>
          <a:noFill/>
          <a:ln w="9525">
            <a:noFill/>
            <a:miter lim="800000"/>
            <a:headEnd/>
            <a:tailEnd/>
          </a:ln>
        </p:spPr>
      </p:pic>
      <p:sp>
        <p:nvSpPr>
          <p:cNvPr id="16" name="TextBox 15"/>
          <p:cNvSpPr txBox="1"/>
          <p:nvPr/>
        </p:nvSpPr>
        <p:spPr>
          <a:xfrm>
            <a:off x="2875189" y="1762867"/>
            <a:ext cx="2683783" cy="276999"/>
          </a:xfrm>
          <a:prstGeom prst="rect">
            <a:avLst/>
          </a:prstGeom>
          <a:noFill/>
        </p:spPr>
        <p:txBody>
          <a:bodyPr wrap="square" rtlCol="0">
            <a:spAutoFit/>
          </a:bodyPr>
          <a:lstStyle/>
          <a:p>
            <a:r>
              <a:rPr lang="en-US" sz="1200" dirty="0" smtClean="0">
                <a:solidFill>
                  <a:srgbClr val="FF0000"/>
                </a:solidFill>
              </a:rPr>
              <a:t>Area4 </a:t>
            </a:r>
            <a:r>
              <a:rPr lang="en-US" sz="1200" dirty="0">
                <a:solidFill>
                  <a:srgbClr val="FF0000"/>
                </a:solidFill>
              </a:rPr>
              <a:t>Terrain </a:t>
            </a:r>
            <a:r>
              <a:rPr lang="en-US" sz="1200" dirty="0" smtClean="0">
                <a:solidFill>
                  <a:srgbClr val="FF0000"/>
                </a:solidFill>
              </a:rPr>
              <a:t>Numerical Requirements</a:t>
            </a:r>
            <a:endParaRPr lang="en-US" sz="12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09" name="Picture 1"/>
          <p:cNvPicPr>
            <a:picLocks noChangeAspect="1" noChangeArrowheads="1"/>
          </p:cNvPicPr>
          <p:nvPr/>
        </p:nvPicPr>
        <p:blipFill>
          <a:blip r:embed="rId2"/>
          <a:srcRect/>
          <a:stretch>
            <a:fillRect/>
          </a:stretch>
        </p:blipFill>
        <p:spPr bwMode="auto">
          <a:xfrm>
            <a:off x="-762000" y="0"/>
            <a:ext cx="10575423" cy="6858000"/>
          </a:xfrm>
          <a:prstGeom prst="rect">
            <a:avLst/>
          </a:prstGeom>
          <a:noFill/>
          <a:ln w="9525">
            <a:noFill/>
            <a:miter lim="800000"/>
            <a:headEnd/>
            <a:tailEnd/>
          </a:ln>
          <a:effectLst/>
        </p:spPr>
      </p:pic>
      <p:sp>
        <p:nvSpPr>
          <p:cNvPr id="4" name="Rounded Rectangle 3"/>
          <p:cNvSpPr/>
          <p:nvPr/>
        </p:nvSpPr>
        <p:spPr bwMode="auto">
          <a:xfrm>
            <a:off x="6146279" y="3028565"/>
            <a:ext cx="2940572" cy="1031132"/>
          </a:xfrm>
          <a:prstGeom prst="roundRect">
            <a:avLst/>
          </a:prstGeom>
          <a:solidFill>
            <a:srgbClr val="FFCCFF"/>
          </a:solidFill>
          <a:ln>
            <a:solidFill>
              <a:srgbClr val="C00000"/>
            </a:solid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B Nazanin" pitchFamily="2" charset="-78"/>
              </a:rPr>
              <a:t>Iran </a:t>
            </a:r>
            <a:r>
              <a:rPr kumimoji="0" lang="en-US" sz="2200" b="0" i="0" u="none" strike="noStrike" cap="none" normalizeH="0" baseline="0" dirty="0" err="1" smtClean="0">
                <a:ln>
                  <a:noFill/>
                </a:ln>
                <a:solidFill>
                  <a:schemeClr val="tx1"/>
                </a:solidFill>
                <a:effectLst/>
                <a:latin typeface="Times New Roman" pitchFamily="18" charset="0"/>
                <a:cs typeface="B Nazanin" pitchFamily="2" charset="-78"/>
              </a:rPr>
              <a:t>ImamKhomeini</a:t>
            </a:r>
            <a:r>
              <a:rPr kumimoji="0" lang="en-US" sz="2200" b="0" i="0" u="none" strike="noStrike" cap="none" normalizeH="0" baseline="0" dirty="0" smtClean="0">
                <a:ln>
                  <a:noFill/>
                </a:ln>
                <a:solidFill>
                  <a:schemeClr val="tx1"/>
                </a:solidFill>
                <a:effectLst/>
                <a:latin typeface="Times New Roman" pitchFamily="18" charset="0"/>
                <a:cs typeface="B Nazanin" pitchFamily="2" charset="-78"/>
              </a:rPr>
              <a:t> Airport Area4</a:t>
            </a:r>
          </a:p>
        </p:txBody>
      </p:sp>
      <p:cxnSp>
        <p:nvCxnSpPr>
          <p:cNvPr id="6" name="Straight Arrow Connector 5"/>
          <p:cNvCxnSpPr>
            <a:stCxn id="4" idx="1"/>
          </p:cNvCxnSpPr>
          <p:nvPr/>
        </p:nvCxnSpPr>
        <p:spPr bwMode="auto">
          <a:xfrm rot="10800000" flipV="1">
            <a:off x="5201903" y="3544131"/>
            <a:ext cx="944377" cy="51556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9" name="Rounded Rectangle 8"/>
          <p:cNvSpPr/>
          <p:nvPr/>
        </p:nvSpPr>
        <p:spPr bwMode="auto">
          <a:xfrm>
            <a:off x="6408145" y="4300082"/>
            <a:ext cx="2449253" cy="503930"/>
          </a:xfrm>
          <a:prstGeom prst="roundRect">
            <a:avLst/>
          </a:prstGeom>
          <a:solidFill>
            <a:srgbClr val="FFCCFF"/>
          </a:solidFill>
          <a:ln>
            <a:solidFill>
              <a:srgbClr val="C00000"/>
            </a:solid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dirty="0" smtClean="0">
                <a:solidFill>
                  <a:schemeClr val="tx1"/>
                </a:solidFill>
                <a:latin typeface="Times New Roman" pitchFamily="18" charset="0"/>
                <a:cs typeface="B Nazanin" pitchFamily="2" charset="-78"/>
              </a:rPr>
              <a:t>120 * 900 m</a:t>
            </a:r>
            <a:endParaRPr kumimoji="0" lang="en-US" sz="2200" b="0" i="0" u="none" strike="noStrike" cap="none" normalizeH="0" baseline="0" dirty="0" smtClean="0">
              <a:ln>
                <a:noFill/>
              </a:ln>
              <a:solidFill>
                <a:schemeClr val="tx1"/>
              </a:solidFill>
              <a:effectLst/>
              <a:latin typeface="Times New Roman" pitchFamily="18" charset="0"/>
              <a:cs typeface="B Nazanin" pitchFamily="2" charset="-78"/>
            </a:endParaRPr>
          </a:p>
        </p:txBody>
      </p:sp>
    </p:spTree>
    <p:extLst>
      <p:ext uri="{BB962C8B-B14F-4D97-AF65-F5344CB8AC3E}">
        <p14:creationId xmlns="" xmlns:p14="http://schemas.microsoft.com/office/powerpoint/2010/main" val="1480222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915988"/>
            <a:ext cx="9144000" cy="4554537"/>
          </a:xfrm>
        </p:spPr>
        <p:txBody>
          <a:bodyPr/>
          <a:lstStyle/>
          <a:p>
            <a:pPr algn="ctr" rtl="1" eaLnBrk="1" hangingPunct="1"/>
            <a:r>
              <a:rPr lang="en-US" sz="4400" b="1" dirty="0" smtClean="0">
                <a:latin typeface="Times New Roman" charset="0"/>
                <a:cs typeface="Times New Roman" charset="0"/>
              </a:rPr>
              <a:t/>
            </a:r>
            <a:br>
              <a:rPr lang="en-US" sz="4400" b="1" dirty="0" smtClean="0">
                <a:latin typeface="Times New Roman" charset="0"/>
                <a:cs typeface="Times New Roman" charset="0"/>
              </a:rPr>
            </a:br>
            <a:endParaRPr lang="en-US" sz="4400" b="1" dirty="0" smtClean="0">
              <a:latin typeface="Times New Roman" charset="0"/>
              <a:cs typeface="Times New Roman" charset="0"/>
            </a:endParaRPr>
          </a:p>
        </p:txBody>
      </p:sp>
      <p:pic>
        <p:nvPicPr>
          <p:cNvPr id="28675" name="Picture 4"/>
          <p:cNvPicPr>
            <a:picLocks noChangeAspect="1" noChangeArrowheads="1"/>
          </p:cNvPicPr>
          <p:nvPr/>
        </p:nvPicPr>
        <p:blipFill>
          <a:blip r:embed="rId2"/>
          <a:srcRect/>
          <a:stretch>
            <a:fillRect/>
          </a:stretch>
        </p:blipFill>
        <p:spPr bwMode="auto">
          <a:xfrm>
            <a:off x="0" y="6038850"/>
            <a:ext cx="2366963" cy="819150"/>
          </a:xfrm>
          <a:prstGeom prst="rect">
            <a:avLst/>
          </a:prstGeom>
          <a:noFill/>
          <a:ln w="9525">
            <a:noFill/>
            <a:miter lim="800000"/>
            <a:headEnd/>
            <a:tailEnd/>
          </a:ln>
        </p:spPr>
      </p:pic>
      <p:pic>
        <p:nvPicPr>
          <p:cNvPr id="28676" name="Picture 5"/>
          <p:cNvPicPr>
            <a:picLocks noChangeAspect="1" noChangeArrowheads="1"/>
          </p:cNvPicPr>
          <p:nvPr/>
        </p:nvPicPr>
        <p:blipFill>
          <a:blip r:embed="rId2"/>
          <a:srcRect/>
          <a:stretch>
            <a:fillRect/>
          </a:stretch>
        </p:blipFill>
        <p:spPr bwMode="auto">
          <a:xfrm>
            <a:off x="2360613" y="6038850"/>
            <a:ext cx="2349500" cy="819150"/>
          </a:xfrm>
          <a:prstGeom prst="rect">
            <a:avLst/>
          </a:prstGeom>
          <a:noFill/>
          <a:ln w="9525">
            <a:noFill/>
            <a:miter lim="800000"/>
            <a:headEnd/>
            <a:tailEnd/>
          </a:ln>
        </p:spPr>
      </p:pic>
      <p:pic>
        <p:nvPicPr>
          <p:cNvPr id="28677" name="Picture 6"/>
          <p:cNvPicPr>
            <a:picLocks noChangeAspect="1" noChangeArrowheads="1"/>
          </p:cNvPicPr>
          <p:nvPr/>
        </p:nvPicPr>
        <p:blipFill>
          <a:blip r:embed="rId2"/>
          <a:srcRect/>
          <a:stretch>
            <a:fillRect/>
          </a:stretch>
        </p:blipFill>
        <p:spPr bwMode="auto">
          <a:xfrm>
            <a:off x="4657725" y="6038850"/>
            <a:ext cx="2316163" cy="819150"/>
          </a:xfrm>
          <a:prstGeom prst="rect">
            <a:avLst/>
          </a:prstGeom>
          <a:noFill/>
          <a:ln w="9525">
            <a:noFill/>
            <a:miter lim="800000"/>
            <a:headEnd/>
            <a:tailEnd/>
          </a:ln>
        </p:spPr>
      </p:pic>
      <p:pic>
        <p:nvPicPr>
          <p:cNvPr id="28678" name="Picture 7"/>
          <p:cNvPicPr>
            <a:picLocks noChangeAspect="1" noChangeArrowheads="1"/>
          </p:cNvPicPr>
          <p:nvPr/>
        </p:nvPicPr>
        <p:blipFill>
          <a:blip r:embed="rId2"/>
          <a:srcRect/>
          <a:stretch>
            <a:fillRect/>
          </a:stretch>
        </p:blipFill>
        <p:spPr bwMode="auto">
          <a:xfrm>
            <a:off x="6910388" y="6038850"/>
            <a:ext cx="2233612" cy="819150"/>
          </a:xfrm>
          <a:prstGeom prst="rect">
            <a:avLst/>
          </a:prstGeom>
          <a:noFill/>
          <a:ln w="9525">
            <a:noFill/>
            <a:miter lim="800000"/>
            <a:headEnd/>
            <a:tailEnd/>
          </a:ln>
        </p:spPr>
      </p:pic>
      <p:pic>
        <p:nvPicPr>
          <p:cNvPr id="7" name="Picture 6" descr="ARM2"/>
          <p:cNvPicPr/>
          <p:nvPr/>
        </p:nvPicPr>
        <p:blipFill>
          <a:blip r:embed="rId3" cstate="print"/>
          <a:srcRect b="10620"/>
          <a:stretch>
            <a:fillRect/>
          </a:stretch>
        </p:blipFill>
        <p:spPr bwMode="auto">
          <a:xfrm>
            <a:off x="6923316" y="6037942"/>
            <a:ext cx="2194560" cy="813816"/>
          </a:xfrm>
          <a:prstGeom prst="rect">
            <a:avLst/>
          </a:prstGeom>
          <a:noFill/>
          <a:ln w="9525">
            <a:noFill/>
            <a:miter lim="800000"/>
            <a:headEnd/>
            <a:tailEnd/>
          </a:ln>
        </p:spPr>
      </p:pic>
      <p:pic>
        <p:nvPicPr>
          <p:cNvPr id="8" name="Picture 7" descr="eng arm"/>
          <p:cNvPicPr/>
          <p:nvPr/>
        </p:nvPicPr>
        <p:blipFill>
          <a:blip r:embed="rId4">
            <a:duotone>
              <a:schemeClr val="accent6">
                <a:shade val="45000"/>
                <a:satMod val="135000"/>
              </a:schemeClr>
              <a:prstClr val="white"/>
            </a:duotone>
          </a:blip>
          <a:srcRect/>
          <a:stretch>
            <a:fillRect/>
          </a:stretch>
        </p:blipFill>
        <p:spPr bwMode="auto">
          <a:xfrm>
            <a:off x="87085" y="6037943"/>
            <a:ext cx="2194560" cy="822960"/>
          </a:xfrm>
          <a:prstGeom prst="rect">
            <a:avLst/>
          </a:prstGeom>
          <a:noFill/>
          <a:ln w="9525">
            <a:noFill/>
            <a:miter lim="800000"/>
            <a:headEnd/>
            <a:tailEnd/>
          </a:ln>
        </p:spPr>
      </p:pic>
      <p:sp>
        <p:nvSpPr>
          <p:cNvPr id="9" name="Rectangle 2"/>
          <p:cNvSpPr txBox="1">
            <a:spLocks noChangeArrowheads="1"/>
          </p:cNvSpPr>
          <p:nvPr/>
        </p:nvSpPr>
        <p:spPr bwMode="auto">
          <a:xfrm>
            <a:off x="0" y="1068388"/>
            <a:ext cx="9144000" cy="4554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New Roman" charset="0"/>
                <a:ea typeface="+mj-ea"/>
                <a:cs typeface="Times New Roman" charset="0"/>
              </a:rPr>
              <a:t>Phases of Project</a:t>
            </a:r>
          </a:p>
        </p:txBody>
      </p:sp>
    </p:spTree>
  </p:cSld>
  <p:clrMapOvr>
    <a:masterClrMapping/>
  </p:clrMapOvr>
  <p:transition spd="slow">
    <p:newsflash/>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Phases of Project</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sp>
        <p:nvSpPr>
          <p:cNvPr id="22" name="Rounded Rectangle 21"/>
          <p:cNvSpPr/>
          <p:nvPr/>
        </p:nvSpPr>
        <p:spPr bwMode="auto">
          <a:xfrm>
            <a:off x="1378852" y="1045025"/>
            <a:ext cx="3425373" cy="725717"/>
          </a:xfrm>
          <a:prstGeom prst="roundRect">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54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B Nazanin" pitchFamily="2" charset="-78"/>
              </a:rPr>
              <a:t>Phases of Project</a:t>
            </a:r>
          </a:p>
        </p:txBody>
      </p:sp>
      <p:sp>
        <p:nvSpPr>
          <p:cNvPr id="15" name="Rounded Rectangle 14"/>
          <p:cNvSpPr/>
          <p:nvPr/>
        </p:nvSpPr>
        <p:spPr bwMode="auto">
          <a:xfrm>
            <a:off x="2061021" y="2111815"/>
            <a:ext cx="1741715" cy="674922"/>
          </a:xfrm>
          <a:prstGeom prst="round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B Nazanin" pitchFamily="2" charset="-78"/>
              </a:rPr>
              <a:t>Phase 1</a:t>
            </a:r>
          </a:p>
        </p:txBody>
      </p:sp>
      <p:sp>
        <p:nvSpPr>
          <p:cNvPr id="16" name="Rounded Rectangle 15"/>
          <p:cNvSpPr/>
          <p:nvPr/>
        </p:nvSpPr>
        <p:spPr bwMode="auto">
          <a:xfrm>
            <a:off x="2104566" y="3047990"/>
            <a:ext cx="1746504" cy="674922"/>
          </a:xfrm>
          <a:prstGeom prst="round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B Nazanin" pitchFamily="2" charset="-78"/>
              </a:rPr>
              <a:t>Phase</a:t>
            </a:r>
            <a:r>
              <a:rPr kumimoji="0" lang="en-US" sz="2200" b="0" i="0" u="none" strike="noStrike" cap="none" normalizeH="0" dirty="0" smtClean="0">
                <a:ln>
                  <a:noFill/>
                </a:ln>
                <a:solidFill>
                  <a:schemeClr val="tx1"/>
                </a:solidFill>
                <a:effectLst/>
                <a:latin typeface="Times New Roman" pitchFamily="18" charset="0"/>
                <a:cs typeface="B Nazanin" pitchFamily="2" charset="-78"/>
              </a:rPr>
              <a:t> 2</a:t>
            </a:r>
            <a:endParaRPr kumimoji="0" lang="en-US" sz="2200" b="0" i="0" u="none" strike="noStrike" cap="none" normalizeH="0" baseline="0" dirty="0" smtClean="0">
              <a:ln>
                <a:noFill/>
              </a:ln>
              <a:solidFill>
                <a:schemeClr val="tx1"/>
              </a:solidFill>
              <a:effectLst/>
              <a:latin typeface="Times New Roman" pitchFamily="18" charset="0"/>
              <a:cs typeface="B Nazanin" pitchFamily="2" charset="-78"/>
            </a:endParaRPr>
          </a:p>
        </p:txBody>
      </p:sp>
      <p:sp>
        <p:nvSpPr>
          <p:cNvPr id="17" name="Rounded Rectangle 16"/>
          <p:cNvSpPr/>
          <p:nvPr/>
        </p:nvSpPr>
        <p:spPr bwMode="auto">
          <a:xfrm>
            <a:off x="2111822" y="3998678"/>
            <a:ext cx="1746504" cy="674922"/>
          </a:xfrm>
          <a:prstGeom prst="round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B Nazanin" pitchFamily="2" charset="-78"/>
              </a:rPr>
              <a:t>Phase 3</a:t>
            </a:r>
          </a:p>
        </p:txBody>
      </p:sp>
      <p:sp>
        <p:nvSpPr>
          <p:cNvPr id="18" name="Rounded Rectangle 17"/>
          <p:cNvSpPr/>
          <p:nvPr/>
        </p:nvSpPr>
        <p:spPr bwMode="auto">
          <a:xfrm>
            <a:off x="2119081" y="4992906"/>
            <a:ext cx="1746504" cy="595094"/>
          </a:xfrm>
          <a:prstGeom prst="round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B Nazanin" pitchFamily="2" charset="-78"/>
              </a:rPr>
              <a:t>Phase 4</a:t>
            </a:r>
          </a:p>
        </p:txBody>
      </p:sp>
      <p:sp>
        <p:nvSpPr>
          <p:cNvPr id="19" name="Rounded Rectangle 18"/>
          <p:cNvSpPr/>
          <p:nvPr/>
        </p:nvSpPr>
        <p:spPr bwMode="auto">
          <a:xfrm>
            <a:off x="4201881" y="2169877"/>
            <a:ext cx="3135084" cy="548640"/>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ln>
                  <a:noFill/>
                </a:ln>
                <a:solidFill>
                  <a:schemeClr val="tx1"/>
                </a:solidFill>
                <a:effectLst/>
                <a:latin typeface="Times New Roman" pitchFamily="18" charset="0"/>
                <a:cs typeface="B Nazanin" pitchFamily="2" charset="-78"/>
              </a:rPr>
              <a:t>Feasibility Study</a:t>
            </a:r>
          </a:p>
        </p:txBody>
      </p:sp>
      <p:sp>
        <p:nvSpPr>
          <p:cNvPr id="20" name="Rounded Rectangle 19"/>
          <p:cNvSpPr/>
          <p:nvPr/>
        </p:nvSpPr>
        <p:spPr bwMode="auto">
          <a:xfrm>
            <a:off x="4209138" y="3106050"/>
            <a:ext cx="3454401" cy="548640"/>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ln>
                  <a:noFill/>
                </a:ln>
                <a:solidFill>
                  <a:schemeClr val="tx1"/>
                </a:solidFill>
                <a:effectLst/>
                <a:latin typeface="Times New Roman" pitchFamily="18" charset="0"/>
                <a:cs typeface="B Nazanin" pitchFamily="2" charset="-78"/>
              </a:rPr>
              <a:t>Data Collection</a:t>
            </a:r>
          </a:p>
        </p:txBody>
      </p:sp>
      <p:sp>
        <p:nvSpPr>
          <p:cNvPr id="21" name="Rounded Rectangle 20"/>
          <p:cNvSpPr/>
          <p:nvPr/>
        </p:nvSpPr>
        <p:spPr bwMode="auto">
          <a:xfrm>
            <a:off x="4201881" y="4056736"/>
            <a:ext cx="4709890" cy="548640"/>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r>
              <a:rPr lang="en-US" sz="2200" dirty="0" smtClean="0">
                <a:latin typeface="Times New Roman" pitchFamily="18" charset="0"/>
              </a:rPr>
              <a:t>Data Product Specification Structure</a:t>
            </a:r>
          </a:p>
        </p:txBody>
      </p:sp>
      <p:sp>
        <p:nvSpPr>
          <p:cNvPr id="23" name="Rounded Rectangle 22"/>
          <p:cNvSpPr/>
          <p:nvPr/>
        </p:nvSpPr>
        <p:spPr bwMode="auto">
          <a:xfrm>
            <a:off x="4180108" y="5007421"/>
            <a:ext cx="4963892" cy="548640"/>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ln>
                  <a:noFill/>
                </a:ln>
                <a:solidFill>
                  <a:schemeClr val="tx1"/>
                </a:solidFill>
                <a:effectLst/>
                <a:latin typeface="Times New Roman" pitchFamily="18" charset="0"/>
                <a:cs typeface="B Nazanin" pitchFamily="2" charset="-78"/>
              </a:rPr>
              <a:t>Development of Iran </a:t>
            </a:r>
            <a:r>
              <a:rPr kumimoji="0" lang="en-US" sz="2200" i="0" u="none" strike="noStrike" cap="none" normalizeH="0" baseline="0" dirty="0" err="1" smtClean="0">
                <a:ln>
                  <a:noFill/>
                </a:ln>
                <a:solidFill>
                  <a:schemeClr val="tx1"/>
                </a:solidFill>
                <a:effectLst/>
                <a:latin typeface="Times New Roman" pitchFamily="18" charset="0"/>
                <a:cs typeface="B Nazanin" pitchFamily="2" charset="-78"/>
              </a:rPr>
              <a:t>eTOD</a:t>
            </a:r>
            <a:r>
              <a:rPr kumimoji="0" lang="en-US" sz="2200" i="0" u="none" strike="noStrike" cap="none" normalizeH="0" baseline="0" dirty="0" smtClean="0">
                <a:ln>
                  <a:noFill/>
                </a:ln>
                <a:solidFill>
                  <a:schemeClr val="tx1"/>
                </a:solidFill>
                <a:effectLst/>
                <a:latin typeface="Times New Roman" pitchFamily="18" charset="0"/>
                <a:cs typeface="B Nazanin" pitchFamily="2" charset="-78"/>
              </a:rPr>
              <a:t> (Areas 1 &amp; 4)</a:t>
            </a:r>
          </a:p>
        </p:txBody>
      </p:sp>
      <p:cxnSp>
        <p:nvCxnSpPr>
          <p:cNvPr id="26" name="Elbow Connector 25"/>
          <p:cNvCxnSpPr>
            <a:stCxn id="22" idx="1"/>
            <a:endCxn id="15" idx="1"/>
          </p:cNvCxnSpPr>
          <p:nvPr/>
        </p:nvCxnSpPr>
        <p:spPr bwMode="auto">
          <a:xfrm rot="10800000" flipH="1" flipV="1">
            <a:off x="1378851" y="1407884"/>
            <a:ext cx="682169" cy="1041392"/>
          </a:xfrm>
          <a:prstGeom prst="bentConnector3">
            <a:avLst>
              <a:gd name="adj1" fmla="val -33511"/>
            </a:avLst>
          </a:prstGeom>
          <a:solidFill>
            <a:schemeClr val="accent1"/>
          </a:solidFill>
          <a:ln w="9525" cap="flat" cmpd="sng" algn="ctr">
            <a:solidFill>
              <a:srgbClr val="000000"/>
            </a:solidFill>
            <a:prstDash val="solid"/>
            <a:round/>
            <a:headEnd type="none" w="med" len="med"/>
            <a:tailEnd type="triangle" w="med" len="med"/>
          </a:ln>
          <a:effectLst/>
        </p:spPr>
      </p:cxnSp>
      <p:cxnSp>
        <p:nvCxnSpPr>
          <p:cNvPr id="29" name="Elbow Connector 28"/>
          <p:cNvCxnSpPr>
            <a:stCxn id="22" idx="1"/>
            <a:endCxn id="16" idx="1"/>
          </p:cNvCxnSpPr>
          <p:nvPr/>
        </p:nvCxnSpPr>
        <p:spPr bwMode="auto">
          <a:xfrm rot="10800000" flipH="1" flipV="1">
            <a:off x="1378852" y="1407883"/>
            <a:ext cx="725714" cy="1977567"/>
          </a:xfrm>
          <a:prstGeom prst="bentConnector3">
            <a:avLst>
              <a:gd name="adj1" fmla="val -31500"/>
            </a:avLst>
          </a:prstGeom>
          <a:solidFill>
            <a:schemeClr val="accent1"/>
          </a:solidFill>
          <a:ln w="9525" cap="flat" cmpd="sng" algn="ctr">
            <a:solidFill>
              <a:srgbClr val="000000"/>
            </a:solidFill>
            <a:prstDash val="solid"/>
            <a:round/>
            <a:headEnd type="none" w="med" len="med"/>
            <a:tailEnd type="triangle" w="med" len="med"/>
          </a:ln>
          <a:effectLst/>
        </p:spPr>
      </p:cxnSp>
      <p:cxnSp>
        <p:nvCxnSpPr>
          <p:cNvPr id="31" name="Elbow Connector 30"/>
          <p:cNvCxnSpPr>
            <a:stCxn id="22" idx="1"/>
            <a:endCxn id="17" idx="1"/>
          </p:cNvCxnSpPr>
          <p:nvPr/>
        </p:nvCxnSpPr>
        <p:spPr bwMode="auto">
          <a:xfrm rot="10800000" flipH="1" flipV="1">
            <a:off x="1378852" y="1407883"/>
            <a:ext cx="732970" cy="2928255"/>
          </a:xfrm>
          <a:prstGeom prst="bentConnector3">
            <a:avLst>
              <a:gd name="adj1" fmla="val -31188"/>
            </a:avLst>
          </a:prstGeom>
          <a:solidFill>
            <a:schemeClr val="accent1"/>
          </a:solidFill>
          <a:ln w="9525" cap="flat" cmpd="sng" algn="ctr">
            <a:solidFill>
              <a:srgbClr val="000000"/>
            </a:solidFill>
            <a:prstDash val="solid"/>
            <a:round/>
            <a:headEnd type="none" w="med" len="med"/>
            <a:tailEnd type="triangle" w="med" len="med"/>
          </a:ln>
          <a:effectLst/>
        </p:spPr>
      </p:cxnSp>
      <p:cxnSp>
        <p:nvCxnSpPr>
          <p:cNvPr id="38" name="Straight Connector 37"/>
          <p:cNvCxnSpPr>
            <a:stCxn id="15" idx="3"/>
            <a:endCxn id="19" idx="1"/>
          </p:cNvCxnSpPr>
          <p:nvPr/>
        </p:nvCxnSpPr>
        <p:spPr bwMode="auto">
          <a:xfrm flipV="1">
            <a:off x="3802736" y="2444197"/>
            <a:ext cx="399145" cy="5079"/>
          </a:xfrm>
          <a:prstGeom prst="line">
            <a:avLst/>
          </a:prstGeom>
          <a:solidFill>
            <a:schemeClr val="accent1"/>
          </a:solidFill>
          <a:ln w="9525" cap="flat" cmpd="sng" algn="ctr">
            <a:solidFill>
              <a:srgbClr val="000000"/>
            </a:solidFill>
            <a:prstDash val="solid"/>
            <a:round/>
            <a:headEnd type="oval" w="med" len="med"/>
            <a:tailEnd type="oval" w="med" len="med"/>
          </a:ln>
          <a:effectLst/>
        </p:spPr>
      </p:cxnSp>
      <p:cxnSp>
        <p:nvCxnSpPr>
          <p:cNvPr id="41" name="Straight Connector 40"/>
          <p:cNvCxnSpPr>
            <a:stCxn id="16" idx="3"/>
            <a:endCxn id="20" idx="1"/>
          </p:cNvCxnSpPr>
          <p:nvPr/>
        </p:nvCxnSpPr>
        <p:spPr bwMode="auto">
          <a:xfrm flipV="1">
            <a:off x="3851070" y="3380370"/>
            <a:ext cx="358068" cy="5081"/>
          </a:xfrm>
          <a:prstGeom prst="line">
            <a:avLst/>
          </a:prstGeom>
          <a:solidFill>
            <a:schemeClr val="accent1"/>
          </a:solidFill>
          <a:ln w="9525" cap="flat" cmpd="sng" algn="ctr">
            <a:solidFill>
              <a:srgbClr val="000000"/>
            </a:solidFill>
            <a:prstDash val="solid"/>
            <a:round/>
            <a:headEnd type="oval" w="med" len="med"/>
            <a:tailEnd type="oval" w="med" len="med"/>
          </a:ln>
          <a:effectLst/>
        </p:spPr>
      </p:cxnSp>
      <p:cxnSp>
        <p:nvCxnSpPr>
          <p:cNvPr id="45" name="Straight Connector 44"/>
          <p:cNvCxnSpPr>
            <a:stCxn id="17" idx="3"/>
            <a:endCxn id="21" idx="1"/>
          </p:cNvCxnSpPr>
          <p:nvPr/>
        </p:nvCxnSpPr>
        <p:spPr bwMode="auto">
          <a:xfrm flipV="1">
            <a:off x="3858326" y="4331056"/>
            <a:ext cx="343555" cy="5083"/>
          </a:xfrm>
          <a:prstGeom prst="line">
            <a:avLst/>
          </a:prstGeom>
          <a:solidFill>
            <a:schemeClr val="accent1"/>
          </a:solidFill>
          <a:ln w="9525" cap="flat" cmpd="sng" algn="ctr">
            <a:solidFill>
              <a:srgbClr val="000000"/>
            </a:solidFill>
            <a:prstDash val="solid"/>
            <a:round/>
            <a:headEnd type="oval" w="med" len="med"/>
            <a:tailEnd type="oval" w="med" len="med"/>
          </a:ln>
          <a:effectLst/>
        </p:spPr>
      </p:cxnSp>
      <p:cxnSp>
        <p:nvCxnSpPr>
          <p:cNvPr id="47" name="Straight Connector 46"/>
          <p:cNvCxnSpPr>
            <a:stCxn id="18" idx="3"/>
            <a:endCxn id="23" idx="1"/>
          </p:cNvCxnSpPr>
          <p:nvPr/>
        </p:nvCxnSpPr>
        <p:spPr bwMode="auto">
          <a:xfrm flipV="1">
            <a:off x="3865585" y="5281741"/>
            <a:ext cx="314523" cy="8712"/>
          </a:xfrm>
          <a:prstGeom prst="line">
            <a:avLst/>
          </a:prstGeom>
          <a:solidFill>
            <a:schemeClr val="accent1"/>
          </a:solidFill>
          <a:ln w="9525" cap="flat" cmpd="sng" algn="ctr">
            <a:solidFill>
              <a:srgbClr val="000000"/>
            </a:solidFill>
            <a:prstDash val="solid"/>
            <a:round/>
            <a:headEnd type="oval" w="med" len="med"/>
            <a:tailEnd type="oval" w="med" len="med"/>
          </a:ln>
          <a:effectLst/>
        </p:spPr>
      </p:cxnSp>
      <p:cxnSp>
        <p:nvCxnSpPr>
          <p:cNvPr id="49" name="Elbow Connector 48"/>
          <p:cNvCxnSpPr>
            <a:stCxn id="22" idx="1"/>
            <a:endCxn id="18" idx="1"/>
          </p:cNvCxnSpPr>
          <p:nvPr/>
        </p:nvCxnSpPr>
        <p:spPr bwMode="auto">
          <a:xfrm rot="10800000" flipH="1" flipV="1">
            <a:off x="1378851" y="1407883"/>
            <a:ext cx="740229" cy="3882569"/>
          </a:xfrm>
          <a:prstGeom prst="bentConnector3">
            <a:avLst>
              <a:gd name="adj1" fmla="val -30882"/>
            </a:avLst>
          </a:prstGeom>
          <a:solidFill>
            <a:schemeClr val="accent1"/>
          </a:solidFill>
          <a:ln w="9525" cap="flat" cmpd="sng" algn="ctr">
            <a:solidFill>
              <a:srgbClr val="000000"/>
            </a:solidFill>
            <a:prstDash val="solid"/>
            <a:round/>
            <a:headEnd type="none" w="med" len="med"/>
            <a:tailEnd type="arrow"/>
          </a:ln>
          <a:effectLst/>
        </p:spPr>
      </p:cxnSp>
      <p:pic>
        <p:nvPicPr>
          <p:cNvPr id="50"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51" name="Picture 50"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ox(in)">
                                      <p:cBhvr>
                                        <p:cTn id="13" dur="500"/>
                                        <p:tgtEl>
                                          <p:spTgt spid="3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ox(in)">
                                      <p:cBhvr>
                                        <p:cTn id="21" dur="500"/>
                                        <p:tgtEl>
                                          <p:spTgt spid="2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ox(in)">
                                      <p:cBhvr>
                                        <p:cTn id="24" dur="500"/>
                                        <p:tgtEl>
                                          <p:spTgt spid="16"/>
                                        </p:tgtEl>
                                      </p:cBhvr>
                                    </p:animEffect>
                                  </p:childTnLst>
                                </p:cTn>
                              </p:par>
                              <p:par>
                                <p:cTn id="25" presetID="4" presetClass="entr" presetSubtype="16"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ox(in)">
                                      <p:cBhvr>
                                        <p:cTn id="27" dur="500"/>
                                        <p:tgtEl>
                                          <p:spTgt spid="4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ox(i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ox(in)">
                                      <p:cBhvr>
                                        <p:cTn id="35" dur="500"/>
                                        <p:tgtEl>
                                          <p:spTgt spid="3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ox(in)">
                                      <p:cBhvr>
                                        <p:cTn id="38" dur="500"/>
                                        <p:tgtEl>
                                          <p:spTgt spid="17"/>
                                        </p:tgtEl>
                                      </p:cBhvr>
                                    </p:animEffect>
                                  </p:childTnLst>
                                </p:cTn>
                              </p:par>
                              <p:par>
                                <p:cTn id="39" presetID="4" presetClass="entr" presetSubtype="16"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ox(in)">
                                      <p:cBhvr>
                                        <p:cTn id="41" dur="500"/>
                                        <p:tgtEl>
                                          <p:spTgt spid="45"/>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ox(i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ox(in)">
                                      <p:cBhvr>
                                        <p:cTn id="49" dur="500"/>
                                        <p:tgtEl>
                                          <p:spTgt spid="49"/>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500"/>
                                        <p:tgtEl>
                                          <p:spTgt spid="18"/>
                                        </p:tgtEl>
                                      </p:cBhvr>
                                    </p:animEffect>
                                  </p:childTnLst>
                                </p:cTn>
                              </p:par>
                              <p:par>
                                <p:cTn id="53" presetID="4"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box(in)">
                                      <p:cBhvr>
                                        <p:cTn id="55" dur="500"/>
                                        <p:tgtEl>
                                          <p:spTgt spid="47"/>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ox(in)">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Phases of Project</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sp>
        <p:nvSpPr>
          <p:cNvPr id="22" name="Rounded Rectangle 21"/>
          <p:cNvSpPr/>
          <p:nvPr/>
        </p:nvSpPr>
        <p:spPr bwMode="auto">
          <a:xfrm>
            <a:off x="1320796" y="1030511"/>
            <a:ext cx="5486404" cy="725717"/>
          </a:xfrm>
          <a:prstGeom prst="roundRect">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54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r>
              <a:rPr kumimoji="0" lang="en-US" sz="2800" b="1" i="0" u="none" strike="noStrike" cap="none" normalizeH="0" baseline="0" dirty="0" smtClean="0">
                <a:ln>
                  <a:noFill/>
                </a:ln>
                <a:solidFill>
                  <a:schemeClr val="tx1"/>
                </a:solidFill>
                <a:effectLst/>
                <a:latin typeface="Times New Roman" pitchFamily="18" charset="0"/>
                <a:cs typeface="B Nazanin" pitchFamily="2" charset="-78"/>
              </a:rPr>
              <a:t>Phases 1: </a:t>
            </a:r>
            <a:r>
              <a:rPr lang="en-US" sz="2800" dirty="0" smtClean="0">
                <a:latin typeface="Times New Roman" pitchFamily="18" charset="0"/>
              </a:rPr>
              <a:t>Feasibility Study</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B Nazanin" pitchFamily="2" charset="-78"/>
            </a:endParaRPr>
          </a:p>
        </p:txBody>
      </p:sp>
      <p:pic>
        <p:nvPicPr>
          <p:cNvPr id="50"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51" name="Picture 50"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sp>
        <p:nvSpPr>
          <p:cNvPr id="28" name="Content Placeholder 19"/>
          <p:cNvSpPr>
            <a:spLocks noGrp="1"/>
          </p:cNvSpPr>
          <p:nvPr>
            <p:ph idx="1"/>
          </p:nvPr>
        </p:nvSpPr>
        <p:spPr>
          <a:xfrm>
            <a:off x="760206" y="1849891"/>
            <a:ext cx="7477125" cy="3578451"/>
          </a:xfrm>
        </p:spPr>
        <p:txBody>
          <a:bodyPr/>
          <a:lstStyle/>
          <a:p>
            <a:pPr lvl="1">
              <a:buFont typeface="Arial" pitchFamily="34" charset="0"/>
              <a:buChar char="•"/>
            </a:pPr>
            <a:r>
              <a:rPr lang="en-US" dirty="0" smtClean="0">
                <a:latin typeface="Times New Roman" charset="0"/>
                <a:cs typeface="Times New Roman" charset="0"/>
              </a:rPr>
              <a:t>Question forms</a:t>
            </a:r>
          </a:p>
          <a:p>
            <a:pPr lvl="1">
              <a:buFont typeface="Arial" pitchFamily="34" charset="0"/>
              <a:buChar char="•"/>
            </a:pPr>
            <a:r>
              <a:rPr lang="en-US" dirty="0" smtClean="0">
                <a:latin typeface="Times New Roman" charset="0"/>
                <a:cs typeface="Times New Roman" charset="0"/>
              </a:rPr>
              <a:t>AIM office tasks and structure</a:t>
            </a:r>
          </a:p>
          <a:p>
            <a:pPr lvl="1">
              <a:buFont typeface="Arial" pitchFamily="34" charset="0"/>
              <a:buChar char="•"/>
            </a:pPr>
            <a:r>
              <a:rPr lang="en-US" dirty="0" smtClean="0">
                <a:latin typeface="Times New Roman" charset="0"/>
                <a:cs typeface="Times New Roman" charset="0"/>
              </a:rPr>
              <a:t>International experiences</a:t>
            </a:r>
          </a:p>
          <a:p>
            <a:pPr lvl="1">
              <a:buFont typeface="Arial" pitchFamily="34" charset="0"/>
              <a:buChar char="•"/>
            </a:pPr>
            <a:r>
              <a:rPr lang="en-US" dirty="0" err="1" smtClean="0">
                <a:latin typeface="Times New Roman" charset="0"/>
                <a:cs typeface="Times New Roman" charset="0"/>
              </a:rPr>
              <a:t>Eurocontrol</a:t>
            </a:r>
            <a:r>
              <a:rPr lang="en-US" dirty="0" smtClean="0">
                <a:latin typeface="Times New Roman" charset="0"/>
                <a:cs typeface="Times New Roman" charset="0"/>
              </a:rPr>
              <a:t> related Documents</a:t>
            </a:r>
          </a:p>
          <a:p>
            <a:pPr lvl="1">
              <a:buFont typeface="Arial" pitchFamily="34" charset="0"/>
              <a:buChar char="•"/>
            </a:pPr>
            <a:r>
              <a:rPr lang="en-US" dirty="0" err="1" smtClean="0">
                <a:latin typeface="Times New Roman" charset="0"/>
                <a:cs typeface="Times New Roman" charset="0"/>
              </a:rPr>
              <a:t>eTOD</a:t>
            </a:r>
            <a:r>
              <a:rPr lang="en-US" dirty="0" smtClean="0">
                <a:latin typeface="Times New Roman" charset="0"/>
                <a:cs typeface="Times New Roman" charset="0"/>
              </a:rPr>
              <a:t> definitions </a:t>
            </a:r>
          </a:p>
          <a:p>
            <a:pPr lvl="1">
              <a:buFont typeface="Arial" pitchFamily="34" charset="0"/>
              <a:buChar char="•"/>
            </a:pPr>
            <a:r>
              <a:rPr lang="en-US" dirty="0" err="1" smtClean="0">
                <a:latin typeface="Times New Roman" charset="0"/>
                <a:cs typeface="Times New Roman" charset="0"/>
              </a:rPr>
              <a:t>eTOD</a:t>
            </a:r>
            <a:r>
              <a:rPr lang="en-US" dirty="0" smtClean="0">
                <a:latin typeface="Times New Roman" charset="0"/>
                <a:cs typeface="Times New Roman" charset="0"/>
              </a:rPr>
              <a:t> requirements</a:t>
            </a:r>
          </a:p>
          <a:p>
            <a:pPr lvl="1">
              <a:buFont typeface="Arial" pitchFamily="34" charset="0"/>
              <a:buChar char="•"/>
            </a:pPr>
            <a:r>
              <a:rPr lang="en-US" dirty="0" err="1" smtClean="0">
                <a:latin typeface="Times New Roman" charset="0"/>
                <a:cs typeface="Times New Roman" charset="0"/>
              </a:rPr>
              <a:t>eTOD</a:t>
            </a:r>
            <a:r>
              <a:rPr lang="en-US" dirty="0" smtClean="0">
                <a:latin typeface="Times New Roman" charset="0"/>
                <a:cs typeface="Times New Roman" charset="0"/>
              </a:rPr>
              <a:t> quality requirements </a:t>
            </a:r>
          </a:p>
          <a:p>
            <a:pPr lvl="1">
              <a:buNone/>
            </a:pPr>
            <a:endParaRPr lang="en-US" dirty="0" smtClean="0"/>
          </a:p>
          <a:p>
            <a:pPr lvl="1"/>
            <a:endParaRPr lang="en-US" dirty="0" smtClean="0"/>
          </a:p>
        </p:txBody>
      </p:sp>
      <p:sp>
        <p:nvSpPr>
          <p:cNvPr id="3" name="Right Brace 2"/>
          <p:cNvSpPr/>
          <p:nvPr/>
        </p:nvSpPr>
        <p:spPr bwMode="auto">
          <a:xfrm>
            <a:off x="4963886" y="3860800"/>
            <a:ext cx="246743" cy="1509486"/>
          </a:xfrm>
          <a:prstGeom prst="rightBrace">
            <a:avLst/>
          </a:prstGeom>
          <a:noFill/>
          <a:ln w="9525"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latin typeface="Times New Roman" pitchFamily="18" charset="0"/>
              <a:cs typeface="B Nazanin" pitchFamily="2" charset="-78"/>
            </a:endParaRPr>
          </a:p>
        </p:txBody>
      </p:sp>
      <p:sp>
        <p:nvSpPr>
          <p:cNvPr id="4" name="Rounded Rectangle 3"/>
          <p:cNvSpPr/>
          <p:nvPr/>
        </p:nvSpPr>
        <p:spPr bwMode="auto">
          <a:xfrm>
            <a:off x="5312230" y="4397824"/>
            <a:ext cx="3643086" cy="435429"/>
          </a:xfrm>
          <a:prstGeom prst="roundRect">
            <a:avLst/>
          </a:prstGeom>
          <a:ln>
            <a:solidFill>
              <a:srgbClr val="C00000"/>
            </a:solid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B Nazanin" pitchFamily="2" charset="-78"/>
              </a:rPr>
              <a:t>Based on</a:t>
            </a:r>
            <a:r>
              <a:rPr kumimoji="0" lang="en-US" sz="2000" b="0" i="0" u="none" strike="noStrike" cap="none" normalizeH="0" dirty="0" smtClean="0">
                <a:ln>
                  <a:noFill/>
                </a:ln>
                <a:solidFill>
                  <a:schemeClr val="tx1"/>
                </a:solidFill>
                <a:effectLst/>
                <a:latin typeface="Times New Roman" pitchFamily="18" charset="0"/>
                <a:cs typeface="B Nazanin" pitchFamily="2" charset="-78"/>
              </a:rPr>
              <a:t> Annex 15 &amp; Doc. 9881</a:t>
            </a: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Phases of Project</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sp>
        <p:nvSpPr>
          <p:cNvPr id="22" name="Rounded Rectangle 21"/>
          <p:cNvSpPr/>
          <p:nvPr/>
        </p:nvSpPr>
        <p:spPr bwMode="auto">
          <a:xfrm>
            <a:off x="1320795" y="1030511"/>
            <a:ext cx="4905833" cy="725717"/>
          </a:xfrm>
          <a:prstGeom prst="roundRect">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54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r>
              <a:rPr kumimoji="0" lang="en-US" sz="2800" b="1" i="0" u="none" strike="noStrike" cap="none" normalizeH="0" baseline="0" dirty="0" smtClean="0">
                <a:ln>
                  <a:noFill/>
                </a:ln>
                <a:solidFill>
                  <a:schemeClr val="tx1"/>
                </a:solidFill>
                <a:effectLst/>
                <a:latin typeface="Times New Roman" pitchFamily="18" charset="0"/>
                <a:cs typeface="B Nazanin" pitchFamily="2" charset="-78"/>
              </a:rPr>
              <a:t>Phases 2: </a:t>
            </a:r>
            <a:r>
              <a:rPr lang="en-US" sz="2800" dirty="0" smtClean="0">
                <a:latin typeface="Times New Roman" pitchFamily="18" charset="0"/>
              </a:rPr>
              <a:t>Data Collection</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B Nazanin" pitchFamily="2" charset="-78"/>
            </a:endParaRPr>
          </a:p>
        </p:txBody>
      </p:sp>
      <p:pic>
        <p:nvPicPr>
          <p:cNvPr id="50"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51" name="Picture 50"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sp>
        <p:nvSpPr>
          <p:cNvPr id="28" name="Content Placeholder 19"/>
          <p:cNvSpPr>
            <a:spLocks noGrp="1"/>
          </p:cNvSpPr>
          <p:nvPr>
            <p:ph idx="1"/>
          </p:nvPr>
        </p:nvSpPr>
        <p:spPr>
          <a:xfrm>
            <a:off x="760206" y="1849891"/>
            <a:ext cx="7477125" cy="4362223"/>
          </a:xfrm>
        </p:spPr>
        <p:txBody>
          <a:bodyPr/>
          <a:lstStyle/>
          <a:p>
            <a:pPr lvl="1">
              <a:buFont typeface="Arial" pitchFamily="34" charset="0"/>
              <a:buChar char="•"/>
            </a:pPr>
            <a:r>
              <a:rPr lang="en-US" sz="2000" dirty="0" smtClean="0">
                <a:latin typeface="Times New Roman" charset="0"/>
                <a:cs typeface="Times New Roman" charset="0"/>
              </a:rPr>
              <a:t>Collection of Iran Terrain Data Based on </a:t>
            </a:r>
            <a:r>
              <a:rPr lang="en-US" sz="2000" dirty="0" smtClean="0">
                <a:solidFill>
                  <a:srgbClr val="C00000"/>
                </a:solidFill>
                <a:latin typeface="Times New Roman" charset="0"/>
                <a:cs typeface="Times New Roman" charset="0"/>
              </a:rPr>
              <a:t>Shuttle Radar  Topography Mission (NASA)</a:t>
            </a:r>
          </a:p>
          <a:p>
            <a:pPr lvl="1">
              <a:buFont typeface="Arial" pitchFamily="34" charset="0"/>
              <a:buChar char="•"/>
            </a:pPr>
            <a:r>
              <a:rPr lang="en-US" sz="2000" dirty="0" smtClean="0">
                <a:latin typeface="Times New Roman" charset="0"/>
                <a:cs typeface="Times New Roman" charset="0"/>
              </a:rPr>
              <a:t>Collection of </a:t>
            </a:r>
            <a:r>
              <a:rPr lang="en-US" sz="2000" dirty="0" err="1" smtClean="0">
                <a:latin typeface="Times New Roman" charset="0"/>
                <a:cs typeface="Times New Roman" charset="0"/>
              </a:rPr>
              <a:t>Imamkhomeini</a:t>
            </a:r>
            <a:r>
              <a:rPr lang="en-US" sz="2000" dirty="0" smtClean="0">
                <a:latin typeface="Times New Roman" charset="0"/>
                <a:cs typeface="Times New Roman" charset="0"/>
              </a:rPr>
              <a:t> </a:t>
            </a:r>
            <a:r>
              <a:rPr lang="en-US" sz="2000" dirty="0" smtClean="0">
                <a:solidFill>
                  <a:srgbClr val="C00000"/>
                </a:solidFill>
                <a:latin typeface="Times New Roman" charset="0"/>
                <a:cs typeface="Times New Roman" charset="0"/>
              </a:rPr>
              <a:t>topography maps</a:t>
            </a:r>
          </a:p>
          <a:p>
            <a:pPr lvl="1">
              <a:buFont typeface="Arial" pitchFamily="34" charset="0"/>
              <a:buChar char="•"/>
            </a:pPr>
            <a:r>
              <a:rPr lang="en-US" sz="2000" dirty="0" smtClean="0">
                <a:latin typeface="Times New Roman" charset="0"/>
                <a:cs typeface="Times New Roman" charset="0"/>
              </a:rPr>
              <a:t>Related obstacles data within  </a:t>
            </a:r>
            <a:r>
              <a:rPr lang="en-US" sz="2000" dirty="0" smtClean="0">
                <a:solidFill>
                  <a:srgbClr val="C00000"/>
                </a:solidFill>
                <a:latin typeface="Times New Roman" charset="0"/>
                <a:cs typeface="Times New Roman" charset="0"/>
              </a:rPr>
              <a:t>Iran AIP</a:t>
            </a:r>
          </a:p>
          <a:p>
            <a:pPr lvl="1">
              <a:buFont typeface="Arial" pitchFamily="34" charset="0"/>
              <a:buChar char="•"/>
            </a:pPr>
            <a:r>
              <a:rPr lang="en-US" sz="2000" dirty="0" smtClean="0">
                <a:latin typeface="Times New Roman" charset="0"/>
                <a:cs typeface="Times New Roman" charset="0"/>
              </a:rPr>
              <a:t>Meeting and communicating with </a:t>
            </a:r>
            <a:r>
              <a:rPr lang="en-US" sz="2000" dirty="0" smtClean="0">
                <a:solidFill>
                  <a:srgbClr val="C00000"/>
                </a:solidFill>
                <a:latin typeface="Times New Roman" charset="0"/>
                <a:cs typeface="Times New Roman" charset="0"/>
              </a:rPr>
              <a:t>twenty related Organizations</a:t>
            </a:r>
          </a:p>
          <a:p>
            <a:pPr lvl="1">
              <a:buFont typeface="Arial" pitchFamily="34" charset="0"/>
              <a:buChar char="•"/>
            </a:pPr>
            <a:r>
              <a:rPr lang="en-US" sz="2000" dirty="0" smtClean="0">
                <a:latin typeface="Times New Roman" charset="0"/>
                <a:cs typeface="Times New Roman" charset="0"/>
              </a:rPr>
              <a:t>Analysis of  collected data based on ICAO Quality requirements</a:t>
            </a:r>
          </a:p>
          <a:p>
            <a:pPr lvl="1">
              <a:buFont typeface="Arial" pitchFamily="34" charset="0"/>
              <a:buChar char="•"/>
            </a:pPr>
            <a:endParaRPr lang="en-US" dirty="0" smtClean="0">
              <a:latin typeface="Times New Roman" charset="0"/>
              <a:cs typeface="Times New Roman" charset="0"/>
            </a:endParaRPr>
          </a:p>
          <a:p>
            <a:pPr lvl="1">
              <a:buNone/>
            </a:pPr>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Phases of Project</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sp>
        <p:nvSpPr>
          <p:cNvPr id="22" name="Rounded Rectangle 21"/>
          <p:cNvSpPr/>
          <p:nvPr/>
        </p:nvSpPr>
        <p:spPr bwMode="auto">
          <a:xfrm>
            <a:off x="1320794" y="1030511"/>
            <a:ext cx="7242561" cy="725717"/>
          </a:xfrm>
          <a:prstGeom prst="roundRect">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54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r>
              <a:rPr kumimoji="0" lang="en-US" sz="2800" b="1" i="0" u="none" strike="noStrike" cap="none" normalizeH="0" baseline="0" dirty="0" smtClean="0">
                <a:ln>
                  <a:noFill/>
                </a:ln>
                <a:solidFill>
                  <a:schemeClr val="tx1"/>
                </a:solidFill>
                <a:effectLst/>
                <a:latin typeface="Times New Roman" pitchFamily="18" charset="0"/>
                <a:cs typeface="B Nazanin" pitchFamily="2" charset="-78"/>
              </a:rPr>
              <a:t>Phases 3: </a:t>
            </a:r>
            <a:r>
              <a:rPr lang="en-US" sz="2800" dirty="0" smtClean="0">
                <a:latin typeface="Times New Roman" pitchFamily="18" charset="0"/>
              </a:rPr>
              <a:t>Data Product Specifications structure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B Nazanin" pitchFamily="2" charset="-78"/>
            </a:endParaRPr>
          </a:p>
        </p:txBody>
      </p:sp>
      <p:pic>
        <p:nvPicPr>
          <p:cNvPr id="50"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51" name="Picture 50"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sp>
        <p:nvSpPr>
          <p:cNvPr id="28" name="Content Placeholder 19"/>
          <p:cNvSpPr>
            <a:spLocks noGrp="1"/>
          </p:cNvSpPr>
          <p:nvPr>
            <p:ph idx="1"/>
          </p:nvPr>
        </p:nvSpPr>
        <p:spPr>
          <a:xfrm>
            <a:off x="760206" y="1849891"/>
            <a:ext cx="7477125" cy="3578451"/>
          </a:xfrm>
        </p:spPr>
        <p:txBody>
          <a:bodyPr/>
          <a:lstStyle/>
          <a:p>
            <a:r>
              <a:rPr lang="en-US" sz="2000" dirty="0" smtClean="0">
                <a:latin typeface="Times New Roman" pitchFamily="18" charset="0"/>
                <a:cs typeface="Times New Roman" pitchFamily="18" charset="0"/>
              </a:rPr>
              <a:t>10.4.2. A comprehensive statement of available electronic terrain and obstacle data sets shall be provided in the form of Data Product Specifications (DPS)</a:t>
            </a:r>
          </a:p>
          <a:p>
            <a:r>
              <a:rPr lang="en-US" sz="2000" dirty="0" smtClean="0">
                <a:solidFill>
                  <a:srgbClr val="C00000"/>
                </a:solidFill>
                <a:latin typeface="Times New Roman" pitchFamily="18" charset="0"/>
                <a:cs typeface="Times New Roman" pitchFamily="18" charset="0"/>
              </a:rPr>
              <a:t>ISO 19131 </a:t>
            </a:r>
            <a:r>
              <a:rPr lang="en-US" sz="1600" dirty="0" smtClean="0">
                <a:solidFill>
                  <a:srgbClr val="C00000"/>
                </a:solidFill>
                <a:latin typeface="Times New Roman" pitchFamily="18" charset="0"/>
                <a:cs typeface="Times New Roman" pitchFamily="18" charset="0"/>
              </a:rPr>
              <a:t>(Data Product Specifications)</a:t>
            </a:r>
          </a:p>
          <a:p>
            <a:r>
              <a:rPr lang="en-US" sz="2000" dirty="0" smtClean="0">
                <a:solidFill>
                  <a:srgbClr val="C00000"/>
                </a:solidFill>
                <a:latin typeface="Times New Roman" pitchFamily="18" charset="0"/>
                <a:cs typeface="Times New Roman" pitchFamily="18" charset="0"/>
              </a:rPr>
              <a:t>ISO 19115 </a:t>
            </a:r>
            <a:r>
              <a:rPr lang="en-US" sz="1600" dirty="0" smtClean="0">
                <a:solidFill>
                  <a:srgbClr val="C00000"/>
                </a:solidFill>
                <a:latin typeface="Times New Roman" pitchFamily="18" charset="0"/>
                <a:cs typeface="Times New Roman" pitchFamily="18" charset="0"/>
              </a:rPr>
              <a:t>(Metadata)</a:t>
            </a:r>
          </a:p>
          <a:p>
            <a:r>
              <a:rPr lang="en-US" sz="2000" dirty="0" smtClean="0">
                <a:solidFill>
                  <a:srgbClr val="C00000"/>
                </a:solidFill>
                <a:latin typeface="Times New Roman" pitchFamily="18" charset="0"/>
                <a:cs typeface="Times New Roman" pitchFamily="18" charset="0"/>
              </a:rPr>
              <a:t>ISO 19109 and ISO 19110 </a:t>
            </a:r>
            <a:r>
              <a:rPr lang="en-US" sz="1600" dirty="0" smtClean="0">
                <a:solidFill>
                  <a:srgbClr val="C00000"/>
                </a:solidFill>
                <a:latin typeface="Times New Roman" pitchFamily="18" charset="0"/>
                <a:cs typeface="Times New Roman" pitchFamily="18" charset="0"/>
              </a:rPr>
              <a:t>(Application Schema &amp; Feature Cataloguing)</a:t>
            </a:r>
          </a:p>
          <a:p>
            <a:r>
              <a:rPr lang="en-US" sz="2000" dirty="0" smtClean="0">
                <a:solidFill>
                  <a:srgbClr val="C00000"/>
                </a:solidFill>
                <a:latin typeface="Times New Roman" pitchFamily="18" charset="0"/>
                <a:cs typeface="Times New Roman" pitchFamily="18" charset="0"/>
              </a:rPr>
              <a:t>ISO 19113 and ISO 19114 </a:t>
            </a:r>
            <a:r>
              <a:rPr lang="en-US" sz="1600" dirty="0" smtClean="0">
                <a:solidFill>
                  <a:srgbClr val="C00000"/>
                </a:solidFill>
                <a:latin typeface="Times New Roman" pitchFamily="18" charset="0"/>
                <a:cs typeface="Times New Roman" pitchFamily="18" charset="0"/>
              </a:rPr>
              <a:t>(Quality principles and evaluation procedures)</a:t>
            </a:r>
          </a:p>
          <a:p>
            <a:r>
              <a:rPr lang="en-US" dirty="0" smtClean="0">
                <a:latin typeface="Times New Roman" pitchFamily="18" charset="0"/>
                <a:cs typeface="Times New Roman" pitchFamily="18" charset="0"/>
              </a:rPr>
              <a:t>Iran areas 1 and 4 DPS structure</a:t>
            </a:r>
          </a:p>
          <a:p>
            <a:endParaRPr lang="en-US" sz="2000" dirty="0" smtClean="0">
              <a:latin typeface="Times New Roman" pitchFamily="18" charset="0"/>
              <a:cs typeface="Times New Roman" pitchFamily="18" charset="0"/>
            </a:endParaRPr>
          </a:p>
          <a:p>
            <a:pPr lvl="1">
              <a:buNone/>
            </a:pPr>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915988"/>
            <a:ext cx="9144000" cy="4554537"/>
          </a:xfrm>
        </p:spPr>
        <p:txBody>
          <a:bodyPr/>
          <a:lstStyle/>
          <a:p>
            <a:pPr algn="ctr" rtl="1" eaLnBrk="1" hangingPunct="1"/>
            <a:r>
              <a:rPr lang="en-US" sz="4400" b="1" dirty="0" smtClean="0">
                <a:latin typeface="Times New Roman" charset="0"/>
                <a:cs typeface="Times New Roman" charset="0"/>
              </a:rPr>
              <a:t/>
            </a:r>
            <a:br>
              <a:rPr lang="en-US" sz="4400" b="1" dirty="0" smtClean="0">
                <a:latin typeface="Times New Roman" charset="0"/>
                <a:cs typeface="Times New Roman" charset="0"/>
              </a:rPr>
            </a:br>
            <a:endParaRPr lang="en-US" sz="4400" b="1" dirty="0" smtClean="0">
              <a:latin typeface="Times New Roman" charset="0"/>
              <a:cs typeface="Times New Roman" charset="0"/>
            </a:endParaRPr>
          </a:p>
        </p:txBody>
      </p:sp>
      <p:pic>
        <p:nvPicPr>
          <p:cNvPr id="28675" name="Picture 4"/>
          <p:cNvPicPr>
            <a:picLocks noChangeAspect="1" noChangeArrowheads="1"/>
          </p:cNvPicPr>
          <p:nvPr/>
        </p:nvPicPr>
        <p:blipFill>
          <a:blip r:embed="rId2"/>
          <a:srcRect/>
          <a:stretch>
            <a:fillRect/>
          </a:stretch>
        </p:blipFill>
        <p:spPr bwMode="auto">
          <a:xfrm>
            <a:off x="0" y="6038850"/>
            <a:ext cx="2366963" cy="819150"/>
          </a:xfrm>
          <a:prstGeom prst="rect">
            <a:avLst/>
          </a:prstGeom>
          <a:noFill/>
          <a:ln w="9525">
            <a:noFill/>
            <a:miter lim="800000"/>
            <a:headEnd/>
            <a:tailEnd/>
          </a:ln>
        </p:spPr>
      </p:pic>
      <p:pic>
        <p:nvPicPr>
          <p:cNvPr id="28676" name="Picture 5"/>
          <p:cNvPicPr>
            <a:picLocks noChangeAspect="1" noChangeArrowheads="1"/>
          </p:cNvPicPr>
          <p:nvPr/>
        </p:nvPicPr>
        <p:blipFill>
          <a:blip r:embed="rId2"/>
          <a:srcRect/>
          <a:stretch>
            <a:fillRect/>
          </a:stretch>
        </p:blipFill>
        <p:spPr bwMode="auto">
          <a:xfrm>
            <a:off x="2360613" y="6038850"/>
            <a:ext cx="2349500" cy="819150"/>
          </a:xfrm>
          <a:prstGeom prst="rect">
            <a:avLst/>
          </a:prstGeom>
          <a:noFill/>
          <a:ln w="9525">
            <a:noFill/>
            <a:miter lim="800000"/>
            <a:headEnd/>
            <a:tailEnd/>
          </a:ln>
        </p:spPr>
      </p:pic>
      <p:pic>
        <p:nvPicPr>
          <p:cNvPr id="28677" name="Picture 6"/>
          <p:cNvPicPr>
            <a:picLocks noChangeAspect="1" noChangeArrowheads="1"/>
          </p:cNvPicPr>
          <p:nvPr/>
        </p:nvPicPr>
        <p:blipFill>
          <a:blip r:embed="rId2"/>
          <a:srcRect/>
          <a:stretch>
            <a:fillRect/>
          </a:stretch>
        </p:blipFill>
        <p:spPr bwMode="auto">
          <a:xfrm>
            <a:off x="4657725" y="6038850"/>
            <a:ext cx="2316163" cy="819150"/>
          </a:xfrm>
          <a:prstGeom prst="rect">
            <a:avLst/>
          </a:prstGeom>
          <a:noFill/>
          <a:ln w="9525">
            <a:noFill/>
            <a:miter lim="800000"/>
            <a:headEnd/>
            <a:tailEnd/>
          </a:ln>
        </p:spPr>
      </p:pic>
      <p:pic>
        <p:nvPicPr>
          <p:cNvPr id="28678" name="Picture 7"/>
          <p:cNvPicPr>
            <a:picLocks noChangeAspect="1" noChangeArrowheads="1"/>
          </p:cNvPicPr>
          <p:nvPr/>
        </p:nvPicPr>
        <p:blipFill>
          <a:blip r:embed="rId2"/>
          <a:srcRect/>
          <a:stretch>
            <a:fillRect/>
          </a:stretch>
        </p:blipFill>
        <p:spPr bwMode="auto">
          <a:xfrm>
            <a:off x="6910388" y="6038850"/>
            <a:ext cx="2233612" cy="819150"/>
          </a:xfrm>
          <a:prstGeom prst="rect">
            <a:avLst/>
          </a:prstGeom>
          <a:noFill/>
          <a:ln w="9525">
            <a:noFill/>
            <a:miter lim="800000"/>
            <a:headEnd/>
            <a:tailEnd/>
          </a:ln>
        </p:spPr>
      </p:pic>
      <p:pic>
        <p:nvPicPr>
          <p:cNvPr id="7" name="Picture 6" descr="ARM2"/>
          <p:cNvPicPr/>
          <p:nvPr/>
        </p:nvPicPr>
        <p:blipFill>
          <a:blip r:embed="rId3" cstate="print"/>
          <a:srcRect b="10620"/>
          <a:stretch>
            <a:fillRect/>
          </a:stretch>
        </p:blipFill>
        <p:spPr bwMode="auto">
          <a:xfrm>
            <a:off x="6923316" y="6037942"/>
            <a:ext cx="2194560" cy="813816"/>
          </a:xfrm>
          <a:prstGeom prst="rect">
            <a:avLst/>
          </a:prstGeom>
          <a:noFill/>
          <a:ln w="9525">
            <a:noFill/>
            <a:miter lim="800000"/>
            <a:headEnd/>
            <a:tailEnd/>
          </a:ln>
        </p:spPr>
      </p:pic>
      <p:pic>
        <p:nvPicPr>
          <p:cNvPr id="8" name="Picture 7" descr="eng arm"/>
          <p:cNvPicPr/>
          <p:nvPr/>
        </p:nvPicPr>
        <p:blipFill>
          <a:blip r:embed="rId4">
            <a:duotone>
              <a:schemeClr val="accent6">
                <a:shade val="45000"/>
                <a:satMod val="135000"/>
              </a:schemeClr>
              <a:prstClr val="white"/>
            </a:duotone>
          </a:blip>
          <a:srcRect/>
          <a:stretch>
            <a:fillRect/>
          </a:stretch>
        </p:blipFill>
        <p:spPr bwMode="auto">
          <a:xfrm>
            <a:off x="87085" y="6037943"/>
            <a:ext cx="2194560" cy="822960"/>
          </a:xfrm>
          <a:prstGeom prst="rect">
            <a:avLst/>
          </a:prstGeom>
          <a:noFill/>
          <a:ln w="9525">
            <a:noFill/>
            <a:miter lim="800000"/>
            <a:headEnd/>
            <a:tailEnd/>
          </a:ln>
        </p:spPr>
      </p:pic>
      <p:sp>
        <p:nvSpPr>
          <p:cNvPr id="9" name="Rectangle 2"/>
          <p:cNvSpPr txBox="1">
            <a:spLocks noChangeArrowheads="1"/>
          </p:cNvSpPr>
          <p:nvPr/>
        </p:nvSpPr>
        <p:spPr bwMode="auto">
          <a:xfrm>
            <a:off x="0" y="1068388"/>
            <a:ext cx="9144000" cy="4554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New Roman" charset="0"/>
                <a:ea typeface="+mj-ea"/>
                <a:cs typeface="Times New Roman" charset="0"/>
              </a:rPr>
              <a:t>Phase 4:</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New Roman" charset="0"/>
                <a:ea typeface="+mj-ea"/>
                <a:cs typeface="Times New Roman" charset="0"/>
              </a:rPr>
              <a:t> Design and</a:t>
            </a:r>
            <a:r>
              <a:rPr kumimoji="0" lang="en-US" sz="4400" b="1" i="0" u="none" strike="noStrike" kern="0" cap="none" spc="0" normalizeH="0" noProof="0" dirty="0" smtClean="0">
                <a:ln>
                  <a:noFill/>
                </a:ln>
                <a:solidFill>
                  <a:schemeClr val="bg1"/>
                </a:solidFill>
                <a:effectLst/>
                <a:uLnTx/>
                <a:uFillTx/>
                <a:latin typeface="Times New Roman" charset="0"/>
                <a:ea typeface="+mj-ea"/>
                <a:cs typeface="Times New Roman" charset="0"/>
              </a:rPr>
              <a:t> </a:t>
            </a:r>
            <a:r>
              <a:rPr kumimoji="0" lang="en-US" sz="4400" b="1" i="0" u="none" strike="noStrike" kern="0" cap="none" spc="0" normalizeH="0" baseline="0" noProof="0" dirty="0" smtClean="0">
                <a:ln>
                  <a:noFill/>
                </a:ln>
                <a:solidFill>
                  <a:schemeClr val="bg1"/>
                </a:solidFill>
                <a:effectLst/>
                <a:uLnTx/>
                <a:uFillTx/>
                <a:latin typeface="Times New Roman" charset="0"/>
                <a:ea typeface="+mj-ea"/>
                <a:cs typeface="Times New Roman" charset="0"/>
              </a:rPr>
              <a:t>Development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New Roman" charset="0"/>
                <a:ea typeface="+mj-ea"/>
                <a:cs typeface="Times New Roman" charset="0"/>
              </a:rPr>
              <a:t>of Iran </a:t>
            </a:r>
            <a:r>
              <a:rPr kumimoji="0" lang="en-US" sz="4400" b="1" i="0" u="none" strike="noStrike" kern="0" cap="none" spc="0" normalizeH="0" baseline="0" noProof="0" dirty="0" err="1" smtClean="0">
                <a:ln>
                  <a:noFill/>
                </a:ln>
                <a:solidFill>
                  <a:schemeClr val="bg1"/>
                </a:solidFill>
                <a:effectLst/>
                <a:uLnTx/>
                <a:uFillTx/>
                <a:latin typeface="Times New Roman" charset="0"/>
                <a:ea typeface="+mj-ea"/>
                <a:cs typeface="Times New Roman" charset="0"/>
              </a:rPr>
              <a:t>eTOD</a:t>
            </a:r>
            <a:r>
              <a:rPr kumimoji="0" lang="en-US" sz="4400" b="1" i="0" u="none" strike="noStrike" kern="0" cap="none" spc="0" normalizeH="0" baseline="0" noProof="0" dirty="0" smtClean="0">
                <a:ln>
                  <a:noFill/>
                </a:ln>
                <a:solidFill>
                  <a:schemeClr val="bg1"/>
                </a:solidFill>
                <a:effectLst/>
                <a:uLnTx/>
                <a:uFillTx/>
                <a:latin typeface="Times New Roman" charset="0"/>
                <a:ea typeface="+mj-ea"/>
                <a:cs typeface="Times New Roman" charset="0"/>
              </a:rPr>
              <a:t> (Areas 1</a:t>
            </a:r>
            <a:r>
              <a:rPr kumimoji="0" lang="en-US" sz="4400" b="1" i="0" u="none" strike="noStrike" kern="0" cap="none" spc="0" normalizeH="0" noProof="0" dirty="0" smtClean="0">
                <a:ln>
                  <a:noFill/>
                </a:ln>
                <a:solidFill>
                  <a:schemeClr val="bg1"/>
                </a:solidFill>
                <a:effectLst/>
                <a:uLnTx/>
                <a:uFillTx/>
                <a:latin typeface="Times New Roman" charset="0"/>
                <a:ea typeface="+mj-ea"/>
                <a:cs typeface="Times New Roman" charset="0"/>
              </a:rPr>
              <a:t> &amp; 4)</a:t>
            </a:r>
            <a:endParaRPr kumimoji="0" lang="en-US" sz="4400" b="1" i="0" u="none" strike="noStrike" kern="0" cap="none" spc="0" normalizeH="0" baseline="0" noProof="0" dirty="0" smtClean="0">
              <a:ln>
                <a:noFill/>
              </a:ln>
              <a:solidFill>
                <a:schemeClr val="bg1"/>
              </a:solidFill>
              <a:effectLst/>
              <a:uLnTx/>
              <a:uFillTx/>
              <a:latin typeface="Times New Roman" charset="0"/>
              <a:ea typeface="+mj-ea"/>
              <a:cs typeface="Times New Roman" charset="0"/>
            </a:endParaRPr>
          </a:p>
        </p:txBody>
      </p:sp>
    </p:spTree>
  </p:cSld>
  <p:clrMapOvr>
    <a:masterClrMapping/>
  </p:clrMapOvr>
  <p:transition spd="slow">
    <p:newsflash/>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Iran </a:t>
            </a:r>
            <a:r>
              <a:rPr lang="en-US" dirty="0" err="1" smtClean="0">
                <a:latin typeface="Times New Roman" pitchFamily="18" charset="0"/>
                <a:cs typeface="Times New Roman" pitchFamily="18" charset="0"/>
              </a:rPr>
              <a:t>eTOD</a:t>
            </a:r>
            <a:r>
              <a:rPr lang="en-US" dirty="0" smtClean="0">
                <a:latin typeface="Times New Roman" pitchFamily="18" charset="0"/>
                <a:cs typeface="Times New Roman" pitchFamily="18" charset="0"/>
              </a:rPr>
              <a:t> (Areas 1 &amp; 4)</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sp>
        <p:nvSpPr>
          <p:cNvPr id="51" name="Content Placeholder 19"/>
          <p:cNvSpPr>
            <a:spLocks noGrp="1"/>
          </p:cNvSpPr>
          <p:nvPr>
            <p:ph idx="1"/>
          </p:nvPr>
        </p:nvSpPr>
        <p:spPr>
          <a:xfrm>
            <a:off x="1158895" y="1249363"/>
            <a:ext cx="7477125" cy="4376737"/>
          </a:xfrm>
        </p:spPr>
        <p:txBody>
          <a:bodyPr/>
          <a:lstStyle/>
          <a:p>
            <a:pPr algn="ctr"/>
            <a:endParaRPr lang="en-US" sz="1800" b="1" dirty="0" smtClean="0">
              <a:latin typeface="Times New Roman" pitchFamily="18" charset="0"/>
              <a:cs typeface="Times New Roman" pitchFamily="18" charset="0"/>
            </a:endParaRPr>
          </a:p>
          <a:p>
            <a:r>
              <a:rPr lang="en-US" sz="1800" b="1" i="1" dirty="0" smtClean="0"/>
              <a:t>Database Definition based on Annex 15 </a:t>
            </a:r>
          </a:p>
          <a:p>
            <a:pPr>
              <a:buNone/>
            </a:pPr>
            <a:endParaRPr lang="en-US" sz="1800" b="1" i="1" dirty="0" smtClean="0"/>
          </a:p>
          <a:p>
            <a:pPr>
              <a:lnSpc>
                <a:spcPct val="150000"/>
              </a:lnSpc>
              <a:buNone/>
            </a:pPr>
            <a:r>
              <a:rPr lang="en-US" sz="1800" b="1" i="1" dirty="0" smtClean="0"/>
              <a:t>	One or more files of data so structured that appropriate applications may draw from the files and update them.</a:t>
            </a:r>
          </a:p>
          <a:p>
            <a:pPr>
              <a:buNone/>
            </a:pPr>
            <a:r>
              <a:rPr lang="en-US" sz="1800" i="1" dirty="0" smtClean="0"/>
              <a:t>	</a:t>
            </a:r>
          </a:p>
          <a:p>
            <a:pPr>
              <a:buNone/>
            </a:pPr>
            <a:r>
              <a:rPr lang="en-US" sz="1800" i="1" dirty="0" smtClean="0"/>
              <a:t>	Note.— This primarily refers to data stored electronically and accessed by computer rather than in files of physical Records.</a:t>
            </a:r>
            <a:endParaRPr lang="en-US" sz="1800" dirty="0" smtClean="0">
              <a:latin typeface="Times New Roman" pitchFamily="18" charset="0"/>
              <a:cs typeface="Times New Roman" pitchFamily="18" charset="0"/>
            </a:endParaRPr>
          </a:p>
        </p:txBody>
      </p:sp>
      <p:sp>
        <p:nvSpPr>
          <p:cNvPr id="12" name="Oval 11"/>
          <p:cNvSpPr/>
          <p:nvPr/>
        </p:nvSpPr>
        <p:spPr bwMode="auto">
          <a:xfrm>
            <a:off x="4804229" y="2365829"/>
            <a:ext cx="1291771" cy="624114"/>
          </a:xfrm>
          <a:prstGeom prst="ellipse">
            <a:avLst/>
          </a:prstGeom>
          <a:noFill/>
          <a:ln w="952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latin typeface="Times New Roman" pitchFamily="18" charset="0"/>
              <a:cs typeface="B Nazanin" pitchFamily="2" charset="-78"/>
            </a:endParaRPr>
          </a:p>
        </p:txBody>
      </p:sp>
      <p:sp>
        <p:nvSpPr>
          <p:cNvPr id="13" name="Oval 12"/>
          <p:cNvSpPr/>
          <p:nvPr/>
        </p:nvSpPr>
        <p:spPr bwMode="auto">
          <a:xfrm>
            <a:off x="1524000" y="2772229"/>
            <a:ext cx="1553029" cy="624113"/>
          </a:xfrm>
          <a:prstGeom prst="ellipse">
            <a:avLst/>
          </a:prstGeom>
          <a:noFill/>
          <a:ln w="952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latin typeface="Times New Roman" pitchFamily="18" charset="0"/>
              <a:cs typeface="B Nazanin" pitchFamily="2" charset="-78"/>
            </a:endParaRPr>
          </a:p>
        </p:txBody>
      </p:sp>
      <p:sp>
        <p:nvSpPr>
          <p:cNvPr id="14" name="Oval 13"/>
          <p:cNvSpPr/>
          <p:nvPr/>
        </p:nvSpPr>
        <p:spPr bwMode="auto">
          <a:xfrm>
            <a:off x="6284685" y="2735943"/>
            <a:ext cx="943429" cy="624113"/>
          </a:xfrm>
          <a:prstGeom prst="ellipse">
            <a:avLst/>
          </a:prstGeom>
          <a:noFill/>
          <a:ln w="952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latin typeface="Times New Roman" pitchFamily="18" charset="0"/>
              <a:cs typeface="B Nazanin" pitchFamily="2" charset="-78"/>
            </a:endParaRPr>
          </a:p>
        </p:txBody>
      </p:sp>
      <p:sp>
        <p:nvSpPr>
          <p:cNvPr id="15" name="Oval 14"/>
          <p:cNvSpPr/>
          <p:nvPr/>
        </p:nvSpPr>
        <p:spPr bwMode="auto">
          <a:xfrm>
            <a:off x="5950858" y="3686629"/>
            <a:ext cx="1487714" cy="406400"/>
          </a:xfrm>
          <a:prstGeom prst="ellipse">
            <a:avLst/>
          </a:prstGeom>
          <a:noFill/>
          <a:ln w="952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latin typeface="Times New Roman" pitchFamily="18" charset="0"/>
              <a:cs typeface="B Nazanin" pitchFamily="2" charset="-78"/>
            </a:endParaRPr>
          </a:p>
        </p:txBody>
      </p:sp>
      <p:pic>
        <p:nvPicPr>
          <p:cNvPr id="16"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7" name="Picture 16"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Iran </a:t>
            </a:r>
            <a:r>
              <a:rPr lang="en-US" dirty="0" err="1" smtClean="0">
                <a:latin typeface="Times New Roman" pitchFamily="18" charset="0"/>
                <a:cs typeface="Times New Roman" pitchFamily="18" charset="0"/>
              </a:rPr>
              <a:t>eTOD</a:t>
            </a:r>
            <a:r>
              <a:rPr lang="en-US" dirty="0" smtClean="0">
                <a:latin typeface="Times New Roman" pitchFamily="18" charset="0"/>
                <a:cs typeface="Times New Roman" pitchFamily="18" charset="0"/>
              </a:rPr>
              <a:t> (Area1 &amp; 4)</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sp>
        <p:nvSpPr>
          <p:cNvPr id="51" name="Content Placeholder 19"/>
          <p:cNvSpPr>
            <a:spLocks noGrp="1"/>
          </p:cNvSpPr>
          <p:nvPr>
            <p:ph idx="1"/>
          </p:nvPr>
        </p:nvSpPr>
        <p:spPr>
          <a:xfrm>
            <a:off x="1158895" y="1249363"/>
            <a:ext cx="7477125" cy="4376737"/>
          </a:xfrm>
        </p:spPr>
        <p:txBody>
          <a:bodyPr/>
          <a:lstStyle/>
          <a:p>
            <a:endParaRPr lang="en-US" sz="1800" b="1"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11" name="Rounded Rectangle 10"/>
          <p:cNvSpPr/>
          <p:nvPr/>
        </p:nvSpPr>
        <p:spPr bwMode="auto">
          <a:xfrm>
            <a:off x="2119090" y="1117616"/>
            <a:ext cx="5660569" cy="711203"/>
          </a:xfrm>
          <a:prstGeom prst="round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B Nazanin" pitchFamily="2" charset="-78"/>
              </a:rPr>
              <a:t>Development of Iran </a:t>
            </a:r>
            <a:r>
              <a:rPr kumimoji="0" lang="en-US" sz="2400" b="1" i="0" u="none" strike="noStrike" cap="none" normalizeH="0" baseline="0" dirty="0" err="1" smtClean="0">
                <a:ln>
                  <a:noFill/>
                </a:ln>
                <a:solidFill>
                  <a:schemeClr val="tx1"/>
                </a:solidFill>
                <a:effectLst/>
                <a:latin typeface="Times New Roman" pitchFamily="18" charset="0"/>
                <a:cs typeface="B Nazanin" pitchFamily="2" charset="-78"/>
              </a:rPr>
              <a:t>eTOD</a:t>
            </a:r>
            <a:r>
              <a:rPr kumimoji="0" lang="en-US" sz="2400" b="1" i="0" u="none" strike="noStrike" cap="none" normalizeH="0" baseline="0" dirty="0" smtClean="0">
                <a:ln>
                  <a:noFill/>
                </a:ln>
                <a:solidFill>
                  <a:schemeClr val="tx1"/>
                </a:solidFill>
                <a:effectLst/>
                <a:latin typeface="Times New Roman" pitchFamily="18" charset="0"/>
                <a:cs typeface="B Nazanin" pitchFamily="2" charset="-78"/>
              </a:rPr>
              <a:t> (Area1</a:t>
            </a:r>
            <a:r>
              <a:rPr kumimoji="0" lang="en-US" sz="2400" b="1" i="0" u="none" strike="noStrike" cap="none" normalizeH="0" dirty="0" smtClean="0">
                <a:ln>
                  <a:noFill/>
                </a:ln>
                <a:solidFill>
                  <a:schemeClr val="tx1"/>
                </a:solidFill>
                <a:effectLst/>
                <a:latin typeface="Times New Roman" pitchFamily="18" charset="0"/>
                <a:cs typeface="B Nazanin" pitchFamily="2" charset="-78"/>
              </a:rPr>
              <a:t> &amp; 4)</a:t>
            </a:r>
            <a:endParaRPr kumimoji="0" lang="en-US" sz="2400" b="1" i="0" u="none" strike="noStrike" cap="none" normalizeH="0" baseline="0" dirty="0" smtClean="0">
              <a:ln>
                <a:noFill/>
              </a:ln>
              <a:solidFill>
                <a:schemeClr val="tx1"/>
              </a:solidFill>
              <a:effectLst/>
              <a:latin typeface="Times New Roman" pitchFamily="18" charset="0"/>
              <a:cs typeface="B Nazanin" pitchFamily="2" charset="-78"/>
            </a:endParaRPr>
          </a:p>
        </p:txBody>
      </p:sp>
      <p:sp>
        <p:nvSpPr>
          <p:cNvPr id="12" name="Rounded Rectangle 11"/>
          <p:cNvSpPr/>
          <p:nvPr/>
        </p:nvSpPr>
        <p:spPr bwMode="auto">
          <a:xfrm>
            <a:off x="827314" y="2634352"/>
            <a:ext cx="3875312" cy="994237"/>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r>
              <a:rPr lang="en-US" sz="2000" dirty="0" smtClean="0">
                <a:latin typeface="Times New Roman" pitchFamily="18" charset="0"/>
                <a:cs typeface="Times New Roman" pitchFamily="18" charset="0"/>
              </a:rPr>
              <a:t>Design of Application Schema and Data Model Integration Diagram</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B Nazanin" pitchFamily="2" charset="-78"/>
            </a:endParaRPr>
          </a:p>
        </p:txBody>
      </p:sp>
      <p:sp>
        <p:nvSpPr>
          <p:cNvPr id="13" name="Rounded Rectangle 12"/>
          <p:cNvSpPr/>
          <p:nvPr/>
        </p:nvSpPr>
        <p:spPr bwMode="auto">
          <a:xfrm>
            <a:off x="5205981" y="2612582"/>
            <a:ext cx="3877056" cy="1045036"/>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r>
              <a:rPr lang="en-US" sz="2000" dirty="0" smtClean="0">
                <a:latin typeface="Times New Roman" pitchFamily="18" charset="0"/>
                <a:cs typeface="Times New Roman" pitchFamily="18" charset="0"/>
              </a:rPr>
              <a:t>Development of Iran </a:t>
            </a:r>
            <a:r>
              <a:rPr lang="en-US" sz="2000" dirty="0" err="1" smtClean="0">
                <a:latin typeface="Times New Roman" pitchFamily="18" charset="0"/>
                <a:cs typeface="Times New Roman" pitchFamily="18" charset="0"/>
              </a:rPr>
              <a:t>eTOD</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based on designed data Models</a:t>
            </a:r>
            <a:endParaRPr lang="en-US" sz="2000" dirty="0">
              <a:latin typeface="Times New Roman" pitchFamily="18" charset="0"/>
              <a:cs typeface="Times New Roman" pitchFamily="18" charset="0"/>
            </a:endParaRPr>
          </a:p>
        </p:txBody>
      </p:sp>
      <p:cxnSp>
        <p:nvCxnSpPr>
          <p:cNvPr id="14" name="Straight Arrow Connector 13"/>
          <p:cNvCxnSpPr>
            <a:stCxn id="11" idx="2"/>
            <a:endCxn id="12" idx="0"/>
          </p:cNvCxnSpPr>
          <p:nvPr/>
        </p:nvCxnSpPr>
        <p:spPr bwMode="auto">
          <a:xfrm rot="5400000">
            <a:off x="3454407" y="1139383"/>
            <a:ext cx="805533" cy="2184405"/>
          </a:xfrm>
          <a:prstGeom prst="straightConnector1">
            <a:avLst/>
          </a:prstGeom>
          <a:solidFill>
            <a:schemeClr val="accent1"/>
          </a:solidFill>
          <a:ln w="57150" cap="flat" cmpd="sng" algn="ctr">
            <a:solidFill>
              <a:srgbClr val="009900"/>
            </a:solidFill>
            <a:prstDash val="solid"/>
            <a:round/>
            <a:headEnd type="none" w="med" len="med"/>
            <a:tailEnd type="triangle" w="med" len="med"/>
          </a:ln>
          <a:effectLst/>
        </p:spPr>
      </p:cxnSp>
      <p:cxnSp>
        <p:nvCxnSpPr>
          <p:cNvPr id="15" name="Straight Arrow Connector 14"/>
          <p:cNvCxnSpPr>
            <a:stCxn id="11" idx="2"/>
            <a:endCxn id="13" idx="0"/>
          </p:cNvCxnSpPr>
          <p:nvPr/>
        </p:nvCxnSpPr>
        <p:spPr bwMode="auto">
          <a:xfrm rot="16200000" flipH="1">
            <a:off x="5655061" y="1123133"/>
            <a:ext cx="783763" cy="2195134"/>
          </a:xfrm>
          <a:prstGeom prst="straightConnector1">
            <a:avLst/>
          </a:prstGeom>
          <a:solidFill>
            <a:schemeClr val="accent1"/>
          </a:solidFill>
          <a:ln w="57150" cap="flat" cmpd="sng" algn="ctr">
            <a:solidFill>
              <a:srgbClr val="009900"/>
            </a:solidFill>
            <a:prstDash val="solid"/>
            <a:round/>
            <a:headEnd type="none" w="med" len="med"/>
            <a:tailEnd type="triangle" w="med" len="med"/>
          </a:ln>
          <a:effectLst/>
        </p:spPr>
      </p:cxnSp>
      <p:sp>
        <p:nvSpPr>
          <p:cNvPr id="38" name="Rectangle 37"/>
          <p:cNvSpPr/>
          <p:nvPr/>
        </p:nvSpPr>
        <p:spPr bwMode="auto">
          <a:xfrm>
            <a:off x="696686" y="3860800"/>
            <a:ext cx="4151086" cy="406400"/>
          </a:xfrm>
          <a:prstGeom prst="rect">
            <a:avLst/>
          </a:prstGeom>
          <a:solidFill>
            <a:schemeClr val="accent1"/>
          </a:solidFill>
          <a:ln w="9525"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2000" dirty="0" smtClean="0">
                <a:latin typeface="Times New Roman" pitchFamily="18" charset="0"/>
              </a:rPr>
              <a:t>Based on  ISO 19100 Series Standards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p:txBody>
      </p:sp>
      <p:sp>
        <p:nvSpPr>
          <p:cNvPr id="39" name="Content Placeholder 19"/>
          <p:cNvSpPr txBox="1">
            <a:spLocks/>
          </p:cNvSpPr>
          <p:nvPr/>
        </p:nvSpPr>
        <p:spPr bwMode="auto">
          <a:xfrm>
            <a:off x="688297" y="2478327"/>
            <a:ext cx="7477125" cy="2046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40000"/>
              </a:spcBef>
              <a:spcAft>
                <a:spcPct val="0"/>
              </a:spcAft>
              <a:buClrTx/>
              <a:buSzTx/>
              <a:buFontTx/>
              <a:buChar char="–"/>
              <a:tabLst/>
              <a:defRPr/>
            </a:pPr>
            <a:endParaRPr kumimoji="0" lang="en-US" sz="2400" b="0" i="0" u="none" strike="noStrike" kern="0" cap="none" spc="0" normalizeH="0" baseline="0" noProof="0" dirty="0" smtClean="0">
              <a:ln>
                <a:noFill/>
              </a:ln>
              <a:solidFill>
                <a:srgbClr val="000054"/>
              </a:solidFill>
              <a:effectLst/>
              <a:uLnTx/>
              <a:uFillTx/>
              <a:latin typeface="+mn-lt"/>
            </a:endParaRPr>
          </a:p>
          <a:p>
            <a:pPr marL="742950" marR="0" lvl="1" indent="-285750" algn="l" defTabSz="914400" rtl="0" eaLnBrk="0" fontAlgn="base" latinLnBrk="0" hangingPunct="0">
              <a:lnSpc>
                <a:spcPct val="100000"/>
              </a:lnSpc>
              <a:spcBef>
                <a:spcPct val="40000"/>
              </a:spcBef>
              <a:spcAft>
                <a:spcPct val="0"/>
              </a:spcAft>
              <a:buClrTx/>
              <a:buSzTx/>
              <a:buFontTx/>
              <a:buChar char="–"/>
              <a:tabLst/>
              <a:defRPr/>
            </a:pPr>
            <a:endParaRPr kumimoji="0" lang="en-US" sz="2400" b="0" i="0" u="none" strike="noStrike" kern="0" cap="none" spc="0" normalizeH="0" baseline="0" noProof="0" dirty="0" smtClean="0">
              <a:ln>
                <a:noFill/>
              </a:ln>
              <a:solidFill>
                <a:srgbClr val="000054"/>
              </a:solidFill>
              <a:effectLst/>
              <a:uLnTx/>
              <a:uFillTx/>
              <a:latin typeface="+mn-lt"/>
            </a:endParaRPr>
          </a:p>
          <a:p>
            <a:pPr marL="742950" marR="0" lvl="1" indent="-285750" algn="l" defTabSz="914400" rtl="0" eaLnBrk="0" fontAlgn="base" latinLnBrk="0" hangingPunct="0">
              <a:lnSpc>
                <a:spcPct val="100000"/>
              </a:lnSpc>
              <a:spcBef>
                <a:spcPct val="40000"/>
              </a:spcBef>
              <a:spcAft>
                <a:spcPct val="0"/>
              </a:spcAft>
              <a:buClrTx/>
              <a:buSzTx/>
              <a:buFontTx/>
              <a:buChar char="–"/>
              <a:tabLst/>
              <a:defRPr/>
            </a:pPr>
            <a:endParaRPr kumimoji="0" lang="en-US" sz="2400" b="0" i="0" u="none" strike="noStrike" kern="0" cap="none" spc="0" normalizeH="0" baseline="0" noProof="0" dirty="0" smtClean="0">
              <a:ln>
                <a:noFill/>
              </a:ln>
              <a:solidFill>
                <a:srgbClr val="000054"/>
              </a:solidFill>
              <a:effectLst/>
              <a:uLnTx/>
              <a:uFillTx/>
              <a:latin typeface="+mn-lt"/>
            </a:endParaRPr>
          </a:p>
          <a:p>
            <a:pPr marL="742950" marR="0" lvl="1" indent="-285750" algn="l" defTabSz="914400" rtl="0" eaLnBrk="0" fontAlgn="base" latinLnBrk="0" hangingPunct="0">
              <a:lnSpc>
                <a:spcPct val="100000"/>
              </a:lnSpc>
              <a:spcBef>
                <a:spcPct val="40000"/>
              </a:spcBef>
              <a:spcAft>
                <a:spcPct val="0"/>
              </a:spcAft>
              <a:buClrTx/>
              <a:buSzTx/>
              <a:buFontTx/>
              <a:buChar char="–"/>
              <a:tabLst/>
              <a:defRPr/>
            </a:pPr>
            <a:endParaRPr kumimoji="0" lang="en-US" sz="2400" b="0" i="0" u="none" strike="noStrike" kern="0" cap="none" spc="0" normalizeH="0" baseline="0" noProof="0" dirty="0" smtClean="0">
              <a:ln>
                <a:noFill/>
              </a:ln>
              <a:solidFill>
                <a:srgbClr val="000054"/>
              </a:solidFill>
              <a:effectLst/>
              <a:uLnTx/>
              <a:uFillTx/>
              <a:latin typeface="+mn-lt"/>
            </a:endParaRPr>
          </a:p>
          <a:p>
            <a:pPr algn="just"/>
            <a:r>
              <a:rPr lang="en-US" sz="2000" dirty="0" smtClean="0">
                <a:solidFill>
                  <a:schemeClr val="accent6"/>
                </a:solidFill>
              </a:rPr>
              <a:t>10.4.1 To allow and support the interchange and use of sets of  electronic terrain and obstacle data among different data providers and data users, the ISO 19100 series of standards for geographic  information shall be used as a general data modeling framework.</a:t>
            </a:r>
            <a:endParaRPr kumimoji="0" lang="en-US" sz="2000" b="0" i="0" u="none" strike="noStrike" kern="0" cap="none" spc="0" normalizeH="0" baseline="0" noProof="0" dirty="0" smtClean="0">
              <a:ln>
                <a:noFill/>
              </a:ln>
              <a:solidFill>
                <a:schemeClr val="accent6"/>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40000"/>
              </a:spcBef>
              <a:spcAft>
                <a:spcPct val="0"/>
              </a:spcAft>
              <a:buClrTx/>
              <a:buSzTx/>
              <a:tabLst/>
              <a:defRPr/>
            </a:pPr>
            <a:endParaRPr kumimoji="0" lang="en-US" sz="2000" b="0" i="0" u="none" strike="noStrike" kern="0" cap="none" spc="0" normalizeH="0" baseline="0" noProof="0" dirty="0">
              <a:ln>
                <a:noFill/>
              </a:ln>
              <a:solidFill>
                <a:srgbClr val="000054"/>
              </a:solidFill>
              <a:effectLst/>
              <a:uLnTx/>
              <a:uFillTx/>
              <a:latin typeface="Times New Roman" pitchFamily="18" charset="0"/>
              <a:ea typeface="+mn-ea"/>
              <a:cs typeface="Times New Roman" pitchFamily="18" charset="0"/>
            </a:endParaRPr>
          </a:p>
        </p:txBody>
      </p:sp>
      <p:cxnSp>
        <p:nvCxnSpPr>
          <p:cNvPr id="41" name="Straight Connector 40"/>
          <p:cNvCxnSpPr>
            <a:stCxn id="12" idx="2"/>
            <a:endCxn id="38" idx="0"/>
          </p:cNvCxnSpPr>
          <p:nvPr/>
        </p:nvCxnSpPr>
        <p:spPr bwMode="auto">
          <a:xfrm rot="16200000" flipH="1">
            <a:off x="2652494" y="3741064"/>
            <a:ext cx="232211" cy="7259"/>
          </a:xfrm>
          <a:prstGeom prst="line">
            <a:avLst/>
          </a:prstGeom>
          <a:solidFill>
            <a:schemeClr val="accent1"/>
          </a:solidFill>
          <a:ln w="9525" cap="flat" cmpd="sng" algn="ctr">
            <a:solidFill>
              <a:srgbClr val="000000"/>
            </a:solidFill>
            <a:prstDash val="solid"/>
            <a:round/>
            <a:headEnd type="diamond" w="med" len="med"/>
            <a:tailEnd type="diamond" w="med" len="med"/>
          </a:ln>
          <a:effectLst/>
        </p:spPr>
      </p:cxnSp>
      <p:sp>
        <p:nvSpPr>
          <p:cNvPr id="43" name="Rounded Rectangle 42"/>
          <p:cNvSpPr/>
          <p:nvPr/>
        </p:nvSpPr>
        <p:spPr bwMode="auto">
          <a:xfrm>
            <a:off x="2627087" y="5050971"/>
            <a:ext cx="3672114" cy="275772"/>
          </a:xfrm>
          <a:prstGeom prst="roundRect">
            <a:avLst/>
          </a:prstGeom>
          <a:noFill/>
          <a:ln>
            <a:solidFill>
              <a:srgbClr val="FF0000"/>
            </a:solidFill>
            <a:prstDash val="sysDot"/>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latin typeface="Times New Roman" pitchFamily="18" charset="0"/>
              <a:cs typeface="B Nazanin" pitchFamily="2" charset="-78"/>
            </a:endParaRPr>
          </a:p>
        </p:txBody>
      </p:sp>
      <p:sp>
        <p:nvSpPr>
          <p:cNvPr id="44" name="Rounded Rectangle 43"/>
          <p:cNvSpPr/>
          <p:nvPr/>
        </p:nvSpPr>
        <p:spPr bwMode="auto">
          <a:xfrm>
            <a:off x="3817258" y="5384800"/>
            <a:ext cx="3722914" cy="297542"/>
          </a:xfrm>
          <a:prstGeom prst="roundRect">
            <a:avLst/>
          </a:prstGeom>
          <a:noFill/>
          <a:ln>
            <a:solidFill>
              <a:srgbClr val="FF0000"/>
            </a:solidFill>
            <a:prstDash val="sysDot"/>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latin typeface="Times New Roman" pitchFamily="18" charset="0"/>
              <a:cs typeface="B Nazanin" pitchFamily="2" charset="-78"/>
            </a:endParaRPr>
          </a:p>
        </p:txBody>
      </p:sp>
      <p:pic>
        <p:nvPicPr>
          <p:cNvPr id="45"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46" name="Picture 45"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par>
                                <p:cTn id="11" presetID="4" presetClass="entr" presetSubtype="16"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grpId="1"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ox(in)">
                                      <p:cBhvr>
                                        <p:cTn id="16" dur="500"/>
                                        <p:tgtEl>
                                          <p:spTgt spid="3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ox(in)">
                                      <p:cBhvr>
                                        <p:cTn id="19" dur="500"/>
                                        <p:tgtEl>
                                          <p:spTgt spid="38"/>
                                        </p:tgtEl>
                                      </p:cBhvr>
                                    </p:animEffect>
                                  </p:childTnLst>
                                </p:cTn>
                              </p:par>
                              <p:par>
                                <p:cTn id="20" presetID="4"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ox(in)">
                                      <p:cBhvr>
                                        <p:cTn id="22" dur="500"/>
                                        <p:tgtEl>
                                          <p:spTgt spid="4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ox(in)">
                                      <p:cBhvr>
                                        <p:cTn id="25" dur="500"/>
                                        <p:tgtEl>
                                          <p:spTgt spid="4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ox(in)">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4" presetClass="entr" presetSubtype="16" fill="hold" grpId="1"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3" grpId="1" animBg="1"/>
      <p:bldP spid="38" grpId="0" animBg="1"/>
      <p:bldP spid="39" grpId="0"/>
      <p:bldP spid="39" grpId="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Outline</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pic>
        <p:nvPicPr>
          <p:cNvPr id="50"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51" name="Picture 50"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sp>
        <p:nvSpPr>
          <p:cNvPr id="28" name="Content Placeholder 19"/>
          <p:cNvSpPr>
            <a:spLocks noGrp="1"/>
          </p:cNvSpPr>
          <p:nvPr>
            <p:ph idx="1"/>
          </p:nvPr>
        </p:nvSpPr>
        <p:spPr>
          <a:xfrm>
            <a:off x="934378" y="1327377"/>
            <a:ext cx="7477125" cy="3578451"/>
          </a:xfrm>
        </p:spPr>
        <p:txBody>
          <a:bodyPr/>
          <a:lstStyle/>
          <a:p>
            <a:pPr lvl="1">
              <a:buFont typeface="Arial" pitchFamily="34" charset="0"/>
              <a:buChar char="•"/>
            </a:pPr>
            <a:r>
              <a:rPr lang="en-US" dirty="0" smtClean="0">
                <a:latin typeface="Times New Roman" charset="0"/>
                <a:cs typeface="Times New Roman" charset="0"/>
              </a:rPr>
              <a:t>Geospatial Information System (GIS)</a:t>
            </a:r>
          </a:p>
          <a:p>
            <a:pPr lvl="1">
              <a:buFont typeface="Arial" pitchFamily="34" charset="0"/>
              <a:buChar char="•"/>
            </a:pPr>
            <a:r>
              <a:rPr lang="en-US" dirty="0" smtClean="0">
                <a:latin typeface="Times New Roman" charset="0"/>
                <a:cs typeface="Times New Roman" charset="0"/>
              </a:rPr>
              <a:t>Scope of Project</a:t>
            </a:r>
          </a:p>
          <a:p>
            <a:pPr lvl="1">
              <a:buFont typeface="Arial" pitchFamily="34" charset="0"/>
              <a:buChar char="•"/>
            </a:pPr>
            <a:r>
              <a:rPr lang="en-US" dirty="0" smtClean="0">
                <a:latin typeface="Times New Roman" charset="0"/>
                <a:cs typeface="Times New Roman" charset="0"/>
              </a:rPr>
              <a:t>Phases of Project</a:t>
            </a:r>
          </a:p>
          <a:p>
            <a:pPr lvl="1">
              <a:buFont typeface="Arial" pitchFamily="34" charset="0"/>
              <a:buChar char="•"/>
            </a:pPr>
            <a:r>
              <a:rPr lang="en-US" dirty="0" smtClean="0">
                <a:latin typeface="Times New Roman" charset="0"/>
                <a:cs typeface="Times New Roman" charset="0"/>
              </a:rPr>
              <a:t>Development of Iran </a:t>
            </a:r>
            <a:r>
              <a:rPr lang="en-US" dirty="0" err="1" smtClean="0">
                <a:latin typeface="Times New Roman" charset="0"/>
                <a:cs typeface="Times New Roman" charset="0"/>
              </a:rPr>
              <a:t>eTOD</a:t>
            </a:r>
            <a:endParaRPr lang="en-US" dirty="0" smtClean="0">
              <a:latin typeface="Times New Roman" charset="0"/>
              <a:cs typeface="Times New Roman" charset="0"/>
            </a:endParaRPr>
          </a:p>
          <a:p>
            <a:pPr marL="0" lvl="0" indent="0" algn="ctr" rtl="1" eaLnBrk="1" hangingPunct="1">
              <a:spcBef>
                <a:spcPct val="0"/>
              </a:spcBef>
              <a:buNone/>
              <a:defRPr/>
            </a:pPr>
            <a:r>
              <a:rPr lang="en-US" sz="4400" b="1" dirty="0" smtClean="0">
                <a:solidFill>
                  <a:schemeClr val="bg1"/>
                </a:solidFill>
                <a:latin typeface="Times New Roman" charset="0"/>
                <a:cs typeface="Times New Roman" charset="0"/>
              </a:rPr>
              <a:t>Development </a:t>
            </a:r>
          </a:p>
          <a:p>
            <a:pPr lvl="1">
              <a:buNone/>
            </a:pPr>
            <a:endParaRPr lang="en-US" dirty="0" smtClean="0">
              <a:latin typeface="Times New Roman" charset="0"/>
              <a:cs typeface="Times New Roman" charset="0"/>
            </a:endParaRPr>
          </a:p>
          <a:p>
            <a:pPr lvl="1">
              <a:buFont typeface="Arial" pitchFamily="34" charset="0"/>
              <a:buChar char="•"/>
            </a:pPr>
            <a:endParaRPr lang="en-US" dirty="0" smtClean="0">
              <a:latin typeface="Times New Roman" charset="0"/>
              <a:cs typeface="Times New Roman" charset="0"/>
            </a:endParaRPr>
          </a:p>
          <a:p>
            <a:pPr lvl="1">
              <a:buNone/>
            </a:pPr>
            <a:r>
              <a:rPr lang="en-US" b="1" dirty="0" smtClean="0">
                <a:solidFill>
                  <a:schemeClr val="bg1"/>
                </a:solidFill>
                <a:latin typeface="Times New Roman" charset="0"/>
                <a:cs typeface="Times New Roman" charset="0"/>
              </a:rPr>
              <a:t>Scope of Project</a:t>
            </a:r>
          </a:p>
          <a:p>
            <a:pPr lvl="1">
              <a:buNone/>
            </a:pPr>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sz="2800" dirty="0" smtClean="0">
                <a:latin typeface="Times New Roman" pitchFamily="18" charset="0"/>
                <a:cs typeface="Times New Roman" pitchFamily="18" charset="0"/>
              </a:rPr>
              <a:t>ICAO Attributes </a:t>
            </a:r>
            <a:r>
              <a:rPr lang="en-US" sz="2800" dirty="0" smtClean="0">
                <a:latin typeface="Times New Roman" pitchFamily="18" charset="0"/>
                <a:cs typeface="Times New Roman" pitchFamily="18" charset="0"/>
              </a:rPr>
              <a:t>(Areas 1 &amp; 4)</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pic>
        <p:nvPicPr>
          <p:cNvPr id="16"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7" name="Picture 16"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pic>
        <p:nvPicPr>
          <p:cNvPr id="19" name="Picture 2"/>
          <p:cNvPicPr>
            <a:picLocks noChangeAspect="1" noChangeArrowheads="1"/>
          </p:cNvPicPr>
          <p:nvPr/>
        </p:nvPicPr>
        <p:blipFill>
          <a:blip r:embed="rId6"/>
          <a:srcRect/>
          <a:stretch>
            <a:fillRect/>
          </a:stretch>
        </p:blipFill>
        <p:spPr bwMode="auto">
          <a:xfrm>
            <a:off x="1390933" y="832513"/>
            <a:ext cx="3331192" cy="6122817"/>
          </a:xfrm>
          <a:prstGeom prst="rect">
            <a:avLst/>
          </a:prstGeom>
          <a:noFill/>
          <a:ln w="9525">
            <a:noFill/>
            <a:miter lim="800000"/>
            <a:headEnd/>
            <a:tailEnd/>
          </a:ln>
          <a:effectLst/>
        </p:spPr>
      </p:pic>
      <p:pic>
        <p:nvPicPr>
          <p:cNvPr id="365570" name="Picture 2"/>
          <p:cNvPicPr>
            <a:picLocks noChangeAspect="1" noChangeArrowheads="1"/>
          </p:cNvPicPr>
          <p:nvPr/>
        </p:nvPicPr>
        <p:blipFill>
          <a:blip r:embed="rId7"/>
          <a:srcRect/>
          <a:stretch>
            <a:fillRect/>
          </a:stretch>
        </p:blipFill>
        <p:spPr bwMode="auto">
          <a:xfrm>
            <a:off x="4735770" y="914400"/>
            <a:ext cx="3248170" cy="5943600"/>
          </a:xfrm>
          <a:prstGeom prst="rect">
            <a:avLst/>
          </a:prstGeom>
          <a:noFill/>
          <a:ln w="9525">
            <a:noFill/>
            <a:miter lim="800000"/>
            <a:headEnd/>
            <a:tailEnd/>
          </a:ln>
          <a:effectLst/>
        </p:spPr>
      </p:pic>
      <p:sp>
        <p:nvSpPr>
          <p:cNvPr id="20" name="Rounded Rectangle 19"/>
          <p:cNvSpPr/>
          <p:nvPr/>
        </p:nvSpPr>
        <p:spPr bwMode="auto">
          <a:xfrm>
            <a:off x="7533562" y="1255594"/>
            <a:ext cx="1528549" cy="1364776"/>
          </a:xfrm>
          <a:prstGeom prst="roundRect">
            <a:avLst/>
          </a:prstGeom>
          <a:ln>
            <a:solidFill>
              <a:srgbClr val="C00000"/>
            </a:solid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B Nazanin" pitchFamily="2" charset="-78"/>
              </a:rPr>
              <a:t>Annex 15</a:t>
            </a:r>
          </a:p>
          <a:p>
            <a:pPr marL="0" marR="0" indent="0" algn="ctr" defTabSz="914400" rtl="0" eaLnBrk="1" fontAlgn="base" latinLnBrk="0" hangingPunct="1">
              <a:lnSpc>
                <a:spcPct val="100000"/>
              </a:lnSpc>
              <a:spcBef>
                <a:spcPct val="0"/>
              </a:spcBef>
              <a:spcAft>
                <a:spcPct val="0"/>
              </a:spcAft>
              <a:buClrTx/>
              <a:buSzTx/>
              <a:buFontTx/>
              <a:buNone/>
              <a:tabLst/>
            </a:pPr>
            <a:r>
              <a:rPr lang="en-US" sz="2200" dirty="0" smtClean="0">
                <a:solidFill>
                  <a:schemeClr val="tx1"/>
                </a:solidFill>
                <a:latin typeface="Times New Roman" pitchFamily="18" charset="0"/>
                <a:cs typeface="B Nazanin" pitchFamily="2" charset="-78"/>
              </a:rPr>
              <a:t>Doc. 9881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B Nazanin" pitchFamily="2" charset="-78"/>
              </a:rPr>
              <a:t>Eurocontrol</a:t>
            </a:r>
            <a:endParaRPr kumimoji="0" lang="en-US" sz="1800" b="0" i="0" u="none" strike="noStrike" cap="none" normalizeH="0" baseline="0" dirty="0" smtClean="0">
              <a:ln>
                <a:noFill/>
              </a:ln>
              <a:solidFill>
                <a:schemeClr val="tx1"/>
              </a:solidFill>
              <a:effectLst/>
              <a:latin typeface="Times New Roman" pitchFamily="18" charset="0"/>
              <a:cs typeface="B Nazanin"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solidFill>
                  <a:schemeClr val="tx1"/>
                </a:solidFill>
                <a:latin typeface="Times New Roman" pitchFamily="18" charset="0"/>
                <a:cs typeface="B Nazanin" pitchFamily="2" charset="-78"/>
              </a:rPr>
              <a:t>ISO 19100</a:t>
            </a:r>
            <a:endParaRPr kumimoji="0" lang="en-US" sz="1800" b="0" i="0" u="none" strike="noStrike" cap="none" normalizeH="0" baseline="0" dirty="0" smtClean="0">
              <a:ln>
                <a:noFill/>
              </a:ln>
              <a:solidFill>
                <a:schemeClr val="tx1"/>
              </a:solidFill>
              <a:effectLst/>
              <a:latin typeface="Times New Roman" pitchFamily="18" charset="0"/>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a:r>
              <a:rPr lang="en-US" sz="2000" dirty="0" smtClean="0">
                <a:latin typeface="Times New Roman" pitchFamily="18" charset="0"/>
                <a:cs typeface="Times New Roman" pitchFamily="18" charset="0"/>
              </a:rPr>
              <a:t>Design of Application Schema and Data Model Integration Diagram</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pic>
        <p:nvPicPr>
          <p:cNvPr id="11" name="Picture 10" descr="01.JPG"/>
          <p:cNvPicPr/>
          <p:nvPr/>
        </p:nvPicPr>
        <p:blipFill>
          <a:blip r:embed="rId5" cstate="print">
            <a:clrChange>
              <a:clrFrom>
                <a:srgbClr val="FFFECD"/>
              </a:clrFrom>
              <a:clrTo>
                <a:srgbClr val="FFFECD">
                  <a:alpha val="0"/>
                </a:srgbClr>
              </a:clrTo>
            </a:clrChange>
            <a:duotone>
              <a:prstClr val="black"/>
              <a:srgbClr val="00FF00">
                <a:tint val="45000"/>
                <a:satMod val="400000"/>
              </a:srgbClr>
            </a:duotone>
          </a:blip>
          <a:stretch>
            <a:fillRect/>
          </a:stretch>
        </p:blipFill>
        <p:spPr>
          <a:xfrm>
            <a:off x="1669142" y="972459"/>
            <a:ext cx="6121401" cy="4984250"/>
          </a:xfrm>
          <a:prstGeom prst="rect">
            <a:avLst/>
          </a:prstGeom>
          <a:ln w="28575">
            <a:solidFill>
              <a:schemeClr val="tx1"/>
            </a:solidFill>
          </a:ln>
          <a:scene3d>
            <a:camera prst="orthographicFront"/>
            <a:lightRig rig="threePt" dir="t"/>
          </a:scene3d>
          <a:sp3d>
            <a:bevelT/>
          </a:sp3d>
        </p:spPr>
      </p:pic>
      <p:sp>
        <p:nvSpPr>
          <p:cNvPr id="13" name="Rectangle 12"/>
          <p:cNvSpPr/>
          <p:nvPr/>
        </p:nvSpPr>
        <p:spPr bwMode="auto">
          <a:xfrm>
            <a:off x="943429" y="899885"/>
            <a:ext cx="3425372" cy="304801"/>
          </a:xfrm>
          <a:prstGeom prst="rect">
            <a:avLst/>
          </a:prstGeom>
          <a:solidFill>
            <a:schemeClr val="accent1"/>
          </a:solidFill>
          <a:ln w="9525"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600" dirty="0" smtClean="0">
                <a:latin typeface="Times New Roman" pitchFamily="18" charset="0"/>
              </a:rPr>
              <a:t>Based on  ISO 19100 Series Standards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p:txBody>
      </p:sp>
      <p:pic>
        <p:nvPicPr>
          <p:cNvPr id="14"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5" name="Picture 14" descr="ARM2"/>
          <p:cNvPicPr/>
          <p:nvPr/>
        </p:nvPicPr>
        <p:blipFill>
          <a:blip r:embed="rId6" cstate="print"/>
          <a:srcRect b="10620"/>
          <a:stretch>
            <a:fillRect/>
          </a:stretch>
        </p:blipFill>
        <p:spPr bwMode="auto">
          <a:xfrm>
            <a:off x="7982712" y="5805714"/>
            <a:ext cx="1161288" cy="10522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a:r>
              <a:rPr lang="en-US" sz="2000" dirty="0" smtClean="0">
                <a:latin typeface="Times New Roman" pitchFamily="18" charset="0"/>
                <a:cs typeface="Times New Roman" pitchFamily="18" charset="0"/>
              </a:rPr>
              <a:t>Design of Application Schema and Data Model Integration Diagram</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pic>
        <p:nvPicPr>
          <p:cNvPr id="12" name="Picture 11" descr="02.JPG"/>
          <p:cNvPicPr/>
          <p:nvPr/>
        </p:nvPicPr>
        <p:blipFill>
          <a:blip r:embed="rId5" cstate="print">
            <a:clrChange>
              <a:clrFrom>
                <a:srgbClr val="FFFECD"/>
              </a:clrFrom>
              <a:clrTo>
                <a:srgbClr val="FFFECD">
                  <a:alpha val="0"/>
                </a:srgbClr>
              </a:clrTo>
            </a:clrChange>
            <a:duotone>
              <a:prstClr val="black"/>
              <a:srgbClr val="00FF00">
                <a:tint val="45000"/>
                <a:satMod val="400000"/>
              </a:srgbClr>
            </a:duotone>
          </a:blip>
          <a:stretch>
            <a:fillRect/>
          </a:stretch>
        </p:blipFill>
        <p:spPr>
          <a:xfrm>
            <a:off x="2540001" y="1030514"/>
            <a:ext cx="4774746" cy="5092700"/>
          </a:xfrm>
          <a:prstGeom prst="rect">
            <a:avLst/>
          </a:prstGeom>
          <a:ln w="28575">
            <a:solidFill>
              <a:schemeClr val="tx1"/>
            </a:solidFill>
          </a:ln>
          <a:scene3d>
            <a:camera prst="orthographicFront"/>
            <a:lightRig rig="threePt" dir="t"/>
          </a:scene3d>
          <a:sp3d>
            <a:bevelT/>
          </a:sp3d>
        </p:spPr>
      </p:pic>
      <p:sp>
        <p:nvSpPr>
          <p:cNvPr id="13" name="Rectangle 12"/>
          <p:cNvSpPr/>
          <p:nvPr/>
        </p:nvSpPr>
        <p:spPr bwMode="auto">
          <a:xfrm>
            <a:off x="885372" y="885371"/>
            <a:ext cx="3425372" cy="304801"/>
          </a:xfrm>
          <a:prstGeom prst="rect">
            <a:avLst/>
          </a:prstGeom>
          <a:solidFill>
            <a:schemeClr val="accent1"/>
          </a:solidFill>
          <a:ln w="9525"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600" dirty="0" smtClean="0">
                <a:latin typeface="Times New Roman" pitchFamily="18" charset="0"/>
              </a:rPr>
              <a:t>Based on  ISO 19100 Series Standards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p:txBody>
      </p:sp>
      <p:pic>
        <p:nvPicPr>
          <p:cNvPr id="14"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5" name="Picture 14" descr="ARM2"/>
          <p:cNvPicPr/>
          <p:nvPr/>
        </p:nvPicPr>
        <p:blipFill>
          <a:blip r:embed="rId6" cstate="print"/>
          <a:srcRect b="10620"/>
          <a:stretch>
            <a:fillRect/>
          </a:stretch>
        </p:blipFill>
        <p:spPr bwMode="auto">
          <a:xfrm>
            <a:off x="7982712" y="5805714"/>
            <a:ext cx="1161288" cy="10522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a:r>
              <a:rPr lang="en-US" sz="2000" dirty="0" smtClean="0">
                <a:latin typeface="Times New Roman" pitchFamily="18" charset="0"/>
                <a:cs typeface="Times New Roman" pitchFamily="18" charset="0"/>
              </a:rPr>
              <a:t>Design of Application Schema and Data Model Integration Diagram</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pic>
        <p:nvPicPr>
          <p:cNvPr id="13" name="Picture 12" descr="03.JPG"/>
          <p:cNvPicPr/>
          <p:nvPr/>
        </p:nvPicPr>
        <p:blipFill>
          <a:blip r:embed="rId5" cstate="print">
            <a:clrChange>
              <a:clrFrom>
                <a:srgbClr val="FFFFFF"/>
              </a:clrFrom>
              <a:clrTo>
                <a:srgbClr val="FFFFFF">
                  <a:alpha val="0"/>
                </a:srgbClr>
              </a:clrTo>
            </a:clrChange>
            <a:duotone>
              <a:prstClr val="black"/>
              <a:srgbClr val="00FF00">
                <a:tint val="45000"/>
                <a:satMod val="400000"/>
              </a:srgbClr>
            </a:duotone>
          </a:blip>
          <a:stretch>
            <a:fillRect/>
          </a:stretch>
        </p:blipFill>
        <p:spPr>
          <a:xfrm>
            <a:off x="3222172" y="769257"/>
            <a:ext cx="4294786" cy="5451566"/>
          </a:xfrm>
          <a:prstGeom prst="rect">
            <a:avLst/>
          </a:prstGeom>
        </p:spPr>
      </p:pic>
      <p:sp>
        <p:nvSpPr>
          <p:cNvPr id="14" name="Rectangle 13"/>
          <p:cNvSpPr/>
          <p:nvPr/>
        </p:nvSpPr>
        <p:spPr bwMode="auto">
          <a:xfrm>
            <a:off x="1016000" y="1712685"/>
            <a:ext cx="3425372" cy="304801"/>
          </a:xfrm>
          <a:prstGeom prst="rect">
            <a:avLst/>
          </a:prstGeom>
          <a:solidFill>
            <a:schemeClr val="accent1"/>
          </a:solidFill>
          <a:ln w="9525"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600" dirty="0" smtClean="0">
                <a:latin typeface="Times New Roman" pitchFamily="18" charset="0"/>
              </a:rPr>
              <a:t>Based on  ISO 19100 Series Standards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B Nazanin" pitchFamily="2" charset="-78"/>
            </a:endParaRPr>
          </a:p>
        </p:txBody>
      </p:sp>
      <p:pic>
        <p:nvPicPr>
          <p:cNvPr id="15"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6" name="Picture 15" descr="ARM2"/>
          <p:cNvPicPr/>
          <p:nvPr/>
        </p:nvPicPr>
        <p:blipFill>
          <a:blip r:embed="rId6" cstate="print"/>
          <a:srcRect b="10620"/>
          <a:stretch>
            <a:fillRect/>
          </a:stretch>
        </p:blipFill>
        <p:spPr bwMode="auto">
          <a:xfrm>
            <a:off x="7982712" y="5805714"/>
            <a:ext cx="1161288" cy="10522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Iran </a:t>
            </a:r>
            <a:r>
              <a:rPr lang="en-US" dirty="0" err="1" smtClean="0">
                <a:latin typeface="Times New Roman" pitchFamily="18" charset="0"/>
                <a:cs typeface="Times New Roman" pitchFamily="18" charset="0"/>
              </a:rPr>
              <a:t>eTOD</a:t>
            </a:r>
            <a:r>
              <a:rPr lang="en-US" dirty="0" smtClean="0">
                <a:latin typeface="Times New Roman" pitchFamily="18" charset="0"/>
                <a:cs typeface="Times New Roman" pitchFamily="18" charset="0"/>
              </a:rPr>
              <a:t> (Areas 1 &amp; 4)</a:t>
            </a:r>
          </a:p>
        </p:txBody>
      </p:sp>
      <p:pic>
        <p:nvPicPr>
          <p:cNvPr id="29700" name="Picture 4" descr="eng arm"/>
          <p:cNvPicPr>
            <a:picLocks noChangeAspect="1" noChangeArrowheads="1"/>
          </p:cNvPicPr>
          <p:nvPr/>
        </p:nvPicPr>
        <p:blipFill>
          <a:blip r:embed="rId4"/>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5"/>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5"/>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5"/>
            <a:srcRect/>
            <a:stretch>
              <a:fillRect/>
            </a:stretch>
          </p:blipFill>
          <p:spPr bwMode="auto">
            <a:xfrm>
              <a:off x="5767388" y="5943600"/>
              <a:ext cx="2233612" cy="933450"/>
            </a:xfrm>
            <a:prstGeom prst="rect">
              <a:avLst/>
            </a:prstGeom>
            <a:noFill/>
            <a:ln w="9525">
              <a:noFill/>
              <a:miter lim="800000"/>
              <a:headEnd/>
              <a:tailEnd/>
            </a:ln>
          </p:spPr>
        </p:pic>
      </p:grpSp>
      <p:sp>
        <p:nvSpPr>
          <p:cNvPr id="51" name="Content Placeholder 19"/>
          <p:cNvSpPr>
            <a:spLocks noGrp="1"/>
          </p:cNvSpPr>
          <p:nvPr>
            <p:ph idx="1"/>
          </p:nvPr>
        </p:nvSpPr>
        <p:spPr>
          <a:xfrm>
            <a:off x="1158895" y="1249363"/>
            <a:ext cx="7477125" cy="4376737"/>
          </a:xfrm>
        </p:spPr>
        <p:txBody>
          <a:bodyPr/>
          <a:lstStyle/>
          <a:p>
            <a:pPr marL="0" indent="0">
              <a:buNone/>
            </a:pPr>
            <a:r>
              <a:rPr lang="en-US" sz="700" dirty="0" smtClean="0"/>
              <a:t> </a:t>
            </a:r>
            <a:endParaRPr lang="en-US" sz="1800" b="1" dirty="0" smtClean="0">
              <a:latin typeface="Times New Roman" pitchFamily="18" charset="0"/>
              <a:cs typeface="Times New Roman" pitchFamily="18" charset="0"/>
            </a:endParaRPr>
          </a:p>
        </p:txBody>
      </p:sp>
      <p:pic>
        <p:nvPicPr>
          <p:cNvPr id="16" name="Picture 4" descr="eng arm"/>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7" name="Picture 16" descr="ARM2"/>
          <p:cNvPicPr/>
          <p:nvPr/>
        </p:nvPicPr>
        <p:blipFill>
          <a:blip r:embed="rId6" cstate="print"/>
          <a:srcRect b="10620"/>
          <a:stretch>
            <a:fillRect/>
          </a:stretch>
        </p:blipFill>
        <p:spPr bwMode="auto">
          <a:xfrm>
            <a:off x="7982712" y="5805714"/>
            <a:ext cx="1161288" cy="1052286"/>
          </a:xfrm>
          <a:prstGeom prst="rect">
            <a:avLst/>
          </a:prstGeom>
          <a:noFill/>
          <a:ln w="9525">
            <a:noFill/>
            <a:miter lim="800000"/>
            <a:headEnd/>
            <a:tailEnd/>
          </a:ln>
        </p:spPr>
      </p:pic>
      <p:graphicFrame>
        <p:nvGraphicFramePr>
          <p:cNvPr id="7" name="Object 6"/>
          <p:cNvGraphicFramePr>
            <a:graphicFrameLocks noChangeAspect="1"/>
          </p:cNvGraphicFramePr>
          <p:nvPr>
            <p:extLst>
              <p:ext uri="{D42A27DB-BD31-4B8C-83A1-F6EECF244321}">
                <p14:modId xmlns="" xmlns:p14="http://schemas.microsoft.com/office/powerpoint/2010/main" val="3546034630"/>
              </p:ext>
            </p:extLst>
          </p:nvPr>
        </p:nvGraphicFramePr>
        <p:xfrm>
          <a:off x="2392363" y="2928775"/>
          <a:ext cx="4667250" cy="3945100"/>
        </p:xfrm>
        <a:graphic>
          <a:graphicData uri="http://schemas.openxmlformats.org/presentationml/2006/ole">
            <p:oleObj spid="_x0000_s302092" name="Package" showAsIcon="1" r:id="rId7" imgW="914400" imgH="714240" progId="Package">
              <p:embed/>
            </p:oleObj>
          </a:graphicData>
        </a:graphic>
      </p:graphicFrame>
      <p:sp>
        <p:nvSpPr>
          <p:cNvPr id="3" name="Rounded Rectangle 2"/>
          <p:cNvSpPr/>
          <p:nvPr/>
        </p:nvSpPr>
        <p:spPr bwMode="auto">
          <a:xfrm>
            <a:off x="2215017" y="1133475"/>
            <a:ext cx="5021943" cy="493486"/>
          </a:xfrm>
          <a:prstGeom prst="roundRect">
            <a:avLst/>
          </a:prstGeom>
          <a:ln>
            <a:solidFill>
              <a:srgbClr val="009900"/>
            </a:solid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50000"/>
                  </a:schemeClr>
                </a:solidFill>
                <a:effectLst/>
                <a:latin typeface="Times New Roman" pitchFamily="18" charset="0"/>
                <a:cs typeface="B Nazanin" pitchFamily="2" charset="-78"/>
              </a:rPr>
              <a:t>Feature Catalogue of Obstacle Datasets</a:t>
            </a:r>
          </a:p>
        </p:txBody>
      </p:sp>
      <p:sp>
        <p:nvSpPr>
          <p:cNvPr id="14" name="Rounded Rectangle 13"/>
          <p:cNvSpPr/>
          <p:nvPr/>
        </p:nvSpPr>
        <p:spPr bwMode="auto">
          <a:xfrm>
            <a:off x="2784136" y="1982560"/>
            <a:ext cx="3883704" cy="493486"/>
          </a:xfrm>
          <a:prstGeom prst="roundRect">
            <a:avLst/>
          </a:prstGeom>
          <a:ln>
            <a:solidFill>
              <a:srgbClr val="009900"/>
            </a:solid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1">
                    <a:lumMod val="50000"/>
                  </a:schemeClr>
                </a:solidFill>
                <a:effectLst/>
                <a:latin typeface="Times New Roman" pitchFamily="18" charset="0"/>
                <a:cs typeface="B Nazanin" pitchFamily="2" charset="-78"/>
              </a:rPr>
              <a:t>ISO 19100 Series Standard</a:t>
            </a:r>
          </a:p>
        </p:txBody>
      </p:sp>
    </p:spTree>
    <p:extLst>
      <p:ext uri="{BB962C8B-B14F-4D97-AF65-F5344CB8AC3E}">
        <p14:creationId xmlns="" xmlns:p14="http://schemas.microsoft.com/office/powerpoint/2010/main" val="2357433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Iran </a:t>
            </a:r>
            <a:r>
              <a:rPr lang="en-US" dirty="0" err="1" smtClean="0">
                <a:latin typeface="Times New Roman" pitchFamily="18" charset="0"/>
                <a:cs typeface="Times New Roman" pitchFamily="18" charset="0"/>
              </a:rPr>
              <a:t>eTOD</a:t>
            </a:r>
            <a:r>
              <a:rPr lang="en-US" dirty="0" smtClean="0">
                <a:latin typeface="Times New Roman" pitchFamily="18" charset="0"/>
                <a:cs typeface="Times New Roman" pitchFamily="18" charset="0"/>
              </a:rPr>
              <a:t> (Areas 1 &amp; 4)</a:t>
            </a:r>
          </a:p>
        </p:txBody>
      </p:sp>
      <p:pic>
        <p:nvPicPr>
          <p:cNvPr id="29700" name="Picture 4" descr="eng arm"/>
          <p:cNvPicPr>
            <a:picLocks noChangeAspect="1" noChangeArrowheads="1"/>
          </p:cNvPicPr>
          <p:nvPr/>
        </p:nvPicPr>
        <p:blipFill>
          <a:blip r:embed="rId4"/>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5"/>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5"/>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5"/>
            <a:srcRect/>
            <a:stretch>
              <a:fillRect/>
            </a:stretch>
          </p:blipFill>
          <p:spPr bwMode="auto">
            <a:xfrm>
              <a:off x="5767388" y="5943600"/>
              <a:ext cx="2233612" cy="933450"/>
            </a:xfrm>
            <a:prstGeom prst="rect">
              <a:avLst/>
            </a:prstGeom>
            <a:noFill/>
            <a:ln w="9525">
              <a:noFill/>
              <a:miter lim="800000"/>
              <a:headEnd/>
              <a:tailEnd/>
            </a:ln>
          </p:spPr>
        </p:pic>
      </p:grpSp>
      <p:sp>
        <p:nvSpPr>
          <p:cNvPr id="51" name="Content Placeholder 19"/>
          <p:cNvSpPr>
            <a:spLocks noGrp="1"/>
          </p:cNvSpPr>
          <p:nvPr>
            <p:ph idx="1"/>
          </p:nvPr>
        </p:nvSpPr>
        <p:spPr>
          <a:xfrm>
            <a:off x="1158895" y="1249363"/>
            <a:ext cx="7477125" cy="4376737"/>
          </a:xfrm>
        </p:spPr>
        <p:txBody>
          <a:bodyPr/>
          <a:lstStyle/>
          <a:p>
            <a:r>
              <a:rPr lang="en-US" sz="2600" b="1" dirty="0" smtClean="0">
                <a:solidFill>
                  <a:srgbClr val="C00000"/>
                </a:solidFill>
                <a:latin typeface="Times New Roman" pitchFamily="18" charset="0"/>
                <a:cs typeface="Times New Roman" pitchFamily="18" charset="0"/>
              </a:rPr>
              <a:t>DPS</a:t>
            </a:r>
            <a:r>
              <a:rPr lang="en-US" sz="1800" b="1" dirty="0" smtClean="0">
                <a:latin typeface="Times New Roman" pitchFamily="18" charset="0"/>
                <a:cs typeface="Times New Roman" pitchFamily="18" charset="0"/>
              </a:rPr>
              <a:t> of Iran </a:t>
            </a:r>
            <a:r>
              <a:rPr lang="en-US" sz="1800" b="1" dirty="0" err="1" smtClean="0">
                <a:latin typeface="Times New Roman" pitchFamily="18" charset="0"/>
                <a:cs typeface="Times New Roman" pitchFamily="18" charset="0"/>
              </a:rPr>
              <a:t>eTOD</a:t>
            </a:r>
            <a:r>
              <a:rPr lang="en-US" sz="1800" b="1" dirty="0" smtClean="0">
                <a:latin typeface="Times New Roman" pitchFamily="18" charset="0"/>
                <a:cs typeface="Times New Roman" pitchFamily="18" charset="0"/>
              </a:rPr>
              <a:t> have been written in XML Codes Based on ISO 19100 Series </a:t>
            </a:r>
            <a:r>
              <a:rPr lang="en-US" sz="1800" b="1" dirty="0" err="1" smtClean="0">
                <a:latin typeface="Times New Roman" pitchFamily="18" charset="0"/>
                <a:cs typeface="Times New Roman" pitchFamily="18" charset="0"/>
              </a:rPr>
              <a:t>Satandards</a:t>
            </a:r>
            <a:r>
              <a:rPr lang="en-US" sz="1800" b="1" dirty="0" smtClean="0">
                <a:latin typeface="Times New Roman" pitchFamily="18" charset="0"/>
                <a:cs typeface="Times New Roman" pitchFamily="18" charset="0"/>
              </a:rPr>
              <a:t>.</a:t>
            </a:r>
          </a:p>
          <a:p>
            <a:pPr marL="0" indent="0">
              <a:buNone/>
            </a:pPr>
            <a:r>
              <a:rPr lang="en-US" sz="700" dirty="0" smtClean="0"/>
              <a:t> </a:t>
            </a:r>
            <a:endParaRPr lang="en-US" sz="1800" b="1" dirty="0" smtClean="0">
              <a:latin typeface="Times New Roman" pitchFamily="18" charset="0"/>
              <a:cs typeface="Times New Roman" pitchFamily="18" charset="0"/>
            </a:endParaRPr>
          </a:p>
        </p:txBody>
      </p:sp>
      <p:pic>
        <p:nvPicPr>
          <p:cNvPr id="16" name="Picture 4" descr="eng arm"/>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7" name="Picture 16" descr="ARM2"/>
          <p:cNvPicPr/>
          <p:nvPr/>
        </p:nvPicPr>
        <p:blipFill>
          <a:blip r:embed="rId6" cstate="print"/>
          <a:srcRect b="10620"/>
          <a:stretch>
            <a:fillRect/>
          </a:stretch>
        </p:blipFill>
        <p:spPr bwMode="auto">
          <a:xfrm>
            <a:off x="7982712" y="5805714"/>
            <a:ext cx="1161288" cy="1052286"/>
          </a:xfrm>
          <a:prstGeom prst="rect">
            <a:avLst/>
          </a:prstGeom>
          <a:noFill/>
          <a:ln w="9525">
            <a:noFill/>
            <a:miter lim="800000"/>
            <a:headEnd/>
            <a:tailEnd/>
          </a:ln>
        </p:spPr>
      </p:pic>
      <p:graphicFrame>
        <p:nvGraphicFramePr>
          <p:cNvPr id="7" name="Object 6"/>
          <p:cNvGraphicFramePr>
            <a:graphicFrameLocks noChangeAspect="1"/>
          </p:cNvGraphicFramePr>
          <p:nvPr>
            <p:extLst>
              <p:ext uri="{D42A27DB-BD31-4B8C-83A1-F6EECF244321}">
                <p14:modId xmlns="" xmlns:p14="http://schemas.microsoft.com/office/powerpoint/2010/main" val="4146284605"/>
              </p:ext>
            </p:extLst>
          </p:nvPr>
        </p:nvGraphicFramePr>
        <p:xfrm>
          <a:off x="2334767" y="2593574"/>
          <a:ext cx="4667250" cy="3945100"/>
        </p:xfrm>
        <a:graphic>
          <a:graphicData uri="http://schemas.openxmlformats.org/presentationml/2006/ole">
            <p:oleObj spid="_x0000_s303116" name="Package" showAsIcon="1" r:id="rId7" imgW="914400" imgH="714240" progId="Package">
              <p:embed/>
            </p:oleObj>
          </a:graphicData>
        </a:graphic>
      </p:graphicFrame>
    </p:spTree>
    <p:extLst>
      <p:ext uri="{BB962C8B-B14F-4D97-AF65-F5344CB8AC3E}">
        <p14:creationId xmlns="" xmlns:p14="http://schemas.microsoft.com/office/powerpoint/2010/main" val="1840033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a:r>
              <a:rPr lang="en-US" sz="2000" dirty="0" smtClean="0">
                <a:latin typeface="Times New Roman" pitchFamily="18" charset="0"/>
                <a:cs typeface="Times New Roman" pitchFamily="18" charset="0"/>
              </a:rPr>
              <a:t>Iran </a:t>
            </a:r>
            <a:r>
              <a:rPr lang="en-US" sz="2000" dirty="0" err="1" smtClean="0">
                <a:latin typeface="Times New Roman" pitchFamily="18" charset="0"/>
                <a:cs typeface="Times New Roman" pitchFamily="18" charset="0"/>
              </a:rPr>
              <a:t>eTOD</a:t>
            </a:r>
            <a:r>
              <a:rPr lang="en-US" sz="2000" dirty="0" smtClean="0">
                <a:latin typeface="Times New Roman" pitchFamily="18" charset="0"/>
                <a:cs typeface="Times New Roman" pitchFamily="18" charset="0"/>
              </a:rPr>
              <a:t> (areas 1 &amp; 4) Storage structure</a:t>
            </a:r>
            <a:endParaRPr lang="en-US" sz="2000" dirty="0">
              <a:latin typeface="Times New Roman" pitchFamily="18" charset="0"/>
              <a:cs typeface="Times New Roman" pitchFamily="18" charset="0"/>
            </a:endParaRP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pic>
        <p:nvPicPr>
          <p:cNvPr id="14" name="Content Placeholder 13"/>
          <p:cNvPicPr>
            <a:picLocks noGrp="1"/>
          </p:cNvPicPr>
          <p:nvPr>
            <p:ph idx="1"/>
          </p:nvPr>
        </p:nvPicPr>
        <p:blipFill>
          <a:blip r:embed="rId5">
            <a:extLst>
              <a:ext uri="{28A0092B-C50C-407E-A947-70E740481C1C}">
                <a14:useLocalDpi xmlns="" xmlns:a14="http://schemas.microsoft.com/office/drawing/2010/main" val="0"/>
              </a:ext>
            </a:extLst>
          </a:blip>
          <a:srcRect/>
          <a:stretch>
            <a:fillRect/>
          </a:stretch>
        </p:blipFill>
        <p:spPr bwMode="auto">
          <a:xfrm>
            <a:off x="1451430" y="914401"/>
            <a:ext cx="3367314" cy="5065485"/>
          </a:xfrm>
          <a:prstGeom prst="rect">
            <a:avLst/>
          </a:prstGeom>
          <a:noFill/>
          <a:ln>
            <a:noFill/>
          </a:ln>
        </p:spPr>
      </p:pic>
      <p:sp>
        <p:nvSpPr>
          <p:cNvPr id="15" name="Rounded Rectangle 14"/>
          <p:cNvSpPr/>
          <p:nvPr/>
        </p:nvSpPr>
        <p:spPr bwMode="auto">
          <a:xfrm>
            <a:off x="4194626" y="1494974"/>
            <a:ext cx="4891314" cy="2133598"/>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l="50000" t="50000" r="50000" b="50000"/>
            </a:path>
            <a:tileRect/>
          </a:gradFill>
          <a:ln w="9525"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nSpc>
                <a:spcPct val="150000"/>
              </a:lnSpc>
            </a:pPr>
            <a:r>
              <a:rPr lang="en-US" sz="1600" b="1" dirty="0" smtClean="0">
                <a:latin typeface="Times New Roman" pitchFamily="18" charset="0"/>
              </a:rPr>
              <a:t>Iran </a:t>
            </a:r>
            <a:r>
              <a:rPr lang="en-US" sz="1600" b="1" dirty="0" err="1" smtClean="0">
                <a:latin typeface="Times New Roman" pitchFamily="18" charset="0"/>
              </a:rPr>
              <a:t>eTOD</a:t>
            </a:r>
            <a:r>
              <a:rPr lang="en-US" sz="1600" b="1" dirty="0" smtClean="0">
                <a:latin typeface="Times New Roman" pitchFamily="18" charset="0"/>
              </a:rPr>
              <a:t> Formats</a:t>
            </a:r>
          </a:p>
          <a:p>
            <a:pPr algn="l">
              <a:lnSpc>
                <a:spcPct val="150000"/>
              </a:lnSpc>
            </a:pPr>
            <a:r>
              <a:rPr lang="en-US" sz="1600" dirty="0" smtClean="0">
                <a:latin typeface="Times New Roman" pitchFamily="18" charset="0"/>
              </a:rPr>
              <a:t>Iran Area1 Obstacles Dataset: </a:t>
            </a:r>
            <a:r>
              <a:rPr lang="en-US" sz="1600" dirty="0" err="1" smtClean="0">
                <a:latin typeface="Times New Roman" pitchFamily="18" charset="0"/>
              </a:rPr>
              <a:t>Shp</a:t>
            </a:r>
            <a:r>
              <a:rPr lang="en-US" sz="1600" dirty="0" smtClean="0">
                <a:latin typeface="Times New Roman" pitchFamily="18" charset="0"/>
              </a:rPr>
              <a:t>. </a:t>
            </a:r>
          </a:p>
          <a:p>
            <a:pPr algn="l">
              <a:lnSpc>
                <a:spcPct val="150000"/>
              </a:lnSpc>
            </a:pPr>
            <a:r>
              <a:rPr lang="en-US" sz="1600" dirty="0" smtClean="0">
                <a:latin typeface="Times New Roman" pitchFamily="18" charset="0"/>
              </a:rPr>
              <a:t>Iran Area1 Terrain Dataset: </a:t>
            </a:r>
            <a:r>
              <a:rPr lang="en-US" sz="1600" dirty="0" err="1" smtClean="0">
                <a:latin typeface="Times New Roman" pitchFamily="18" charset="0"/>
              </a:rPr>
              <a:t>Geotiff</a:t>
            </a:r>
            <a:endParaRPr lang="en-US" sz="1600" dirty="0" smtClean="0">
              <a:latin typeface="Times New Roman" pitchFamily="18" charset="0"/>
            </a:endParaRPr>
          </a:p>
          <a:p>
            <a:pPr algn="l">
              <a:lnSpc>
                <a:spcPct val="150000"/>
              </a:lnSpc>
            </a:pPr>
            <a:r>
              <a:rPr lang="en-US" sz="1600" dirty="0" smtClean="0">
                <a:latin typeface="Times New Roman" pitchFamily="18" charset="0"/>
              </a:rPr>
              <a:t>Iran Area4 Terrain Dataset: </a:t>
            </a:r>
            <a:r>
              <a:rPr lang="en-US" sz="1600" dirty="0" err="1" smtClean="0">
                <a:latin typeface="Times New Roman" pitchFamily="18" charset="0"/>
              </a:rPr>
              <a:t>Geotiff</a:t>
            </a:r>
            <a:endParaRPr lang="en-US" sz="1600" dirty="0" smtClean="0">
              <a:latin typeface="Times New Roman" pitchFamily="18" charset="0"/>
            </a:endParaRPr>
          </a:p>
          <a:p>
            <a:pPr algn="l"/>
            <a:r>
              <a:rPr lang="en-US" sz="1600" dirty="0" smtClean="0">
                <a:latin typeface="Times New Roman" pitchFamily="18" charset="0"/>
              </a:rPr>
              <a:t>Data Product Specification of above Datasets: XML. </a:t>
            </a:r>
          </a:p>
          <a:p>
            <a:pPr algn="l"/>
            <a:endParaRPr lang="en-US" sz="1600" dirty="0" smtClean="0">
              <a:latin typeface="Times New Roman" pitchFamily="18" charset="0"/>
            </a:endParaRPr>
          </a:p>
          <a:p>
            <a:pPr algn="l"/>
            <a:endParaRPr lang="en-US" sz="1600" dirty="0" smtClean="0">
              <a:latin typeface="Times New Roman" pitchFamily="18" charset="0"/>
            </a:endParaRPr>
          </a:p>
        </p:txBody>
      </p:sp>
      <p:pic>
        <p:nvPicPr>
          <p:cNvPr id="16"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7" name="Picture 16" descr="ARM2"/>
          <p:cNvPicPr/>
          <p:nvPr/>
        </p:nvPicPr>
        <p:blipFill>
          <a:blip r:embed="rId6" cstate="print"/>
          <a:srcRect b="10620"/>
          <a:stretch>
            <a:fillRect/>
          </a:stretch>
        </p:blipFill>
        <p:spPr bwMode="auto">
          <a:xfrm>
            <a:off x="7982712" y="5805714"/>
            <a:ext cx="1161288" cy="10522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a:r>
              <a:rPr lang="en-US" sz="2400" dirty="0" smtClean="0">
                <a:latin typeface="Times New Roman" pitchFamily="18" charset="0"/>
                <a:cs typeface="Times New Roman" pitchFamily="18" charset="0"/>
              </a:rPr>
              <a:t>Iran </a:t>
            </a:r>
            <a:r>
              <a:rPr lang="en-US" sz="2400" dirty="0" err="1" smtClean="0">
                <a:latin typeface="Times New Roman" pitchFamily="18" charset="0"/>
                <a:cs typeface="Times New Roman" pitchFamily="18" charset="0"/>
              </a:rPr>
              <a:t>eTOD</a:t>
            </a:r>
            <a:r>
              <a:rPr lang="en-US" sz="2400" dirty="0" smtClean="0">
                <a:latin typeface="Times New Roman" pitchFamily="18" charset="0"/>
                <a:cs typeface="Times New Roman" pitchFamily="18" charset="0"/>
              </a:rPr>
              <a:t> (areas 1 &amp; 4) System</a:t>
            </a:r>
            <a:endParaRPr lang="en-US" sz="2400" dirty="0">
              <a:latin typeface="Times New Roman" pitchFamily="18" charset="0"/>
              <a:cs typeface="Times New Roman" pitchFamily="18" charset="0"/>
            </a:endParaRP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pic>
        <p:nvPicPr>
          <p:cNvPr id="16"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7" name="Picture 16"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sp>
        <p:nvSpPr>
          <p:cNvPr id="3" name="Content Placeholder 2"/>
          <p:cNvSpPr>
            <a:spLocks noGrp="1"/>
          </p:cNvSpPr>
          <p:nvPr>
            <p:ph idx="1"/>
          </p:nvPr>
        </p:nvSpPr>
        <p:spPr/>
        <p:txBody>
          <a:bodyPr/>
          <a:lstStyle/>
          <a:p>
            <a:pPr algn="just"/>
            <a:r>
              <a:rPr lang="en-US" sz="2400" dirty="0" smtClean="0">
                <a:latin typeface="Times New Roman" pitchFamily="18" charset="0"/>
                <a:cs typeface="Times New Roman" pitchFamily="18" charset="0"/>
              </a:rPr>
              <a:t>For </a:t>
            </a:r>
            <a:r>
              <a:rPr lang="en-US" sz="2400" dirty="0" smtClean="0">
                <a:solidFill>
                  <a:srgbClr val="FF0000"/>
                </a:solidFill>
                <a:latin typeface="Times New Roman" pitchFamily="18" charset="0"/>
                <a:cs typeface="Times New Roman" pitchFamily="18" charset="0"/>
              </a:rPr>
              <a:t>displaying</a:t>
            </a:r>
            <a:r>
              <a:rPr lang="en-US" sz="2400" dirty="0" smtClean="0">
                <a:latin typeface="Times New Roman" pitchFamily="18" charset="0"/>
                <a:cs typeface="Times New Roman" pitchFamily="18" charset="0"/>
              </a:rPr>
              <a:t>, </a:t>
            </a:r>
            <a:r>
              <a:rPr lang="en-US" sz="2400" dirty="0" smtClean="0">
                <a:solidFill>
                  <a:srgbClr val="009900"/>
                </a:solidFill>
                <a:latin typeface="Times New Roman" pitchFamily="18" charset="0"/>
                <a:cs typeface="Times New Roman" pitchFamily="18" charset="0"/>
              </a:rPr>
              <a:t>storing</a:t>
            </a:r>
            <a:r>
              <a:rPr lang="en-US" sz="2400" dirty="0" smtClean="0">
                <a:latin typeface="Times New Roman" pitchFamily="18" charset="0"/>
                <a:cs typeface="Times New Roman" pitchFamily="18" charset="0"/>
              </a:rPr>
              <a:t>, </a:t>
            </a:r>
            <a:r>
              <a:rPr lang="en-US" sz="2400" dirty="0" smtClean="0">
                <a:solidFill>
                  <a:srgbClr val="CC9900"/>
                </a:solidFill>
                <a:latin typeface="Times New Roman" pitchFamily="18" charset="0"/>
                <a:cs typeface="Times New Roman" pitchFamily="18" charset="0"/>
              </a:rPr>
              <a:t>analyzing</a:t>
            </a:r>
            <a:r>
              <a:rPr lang="en-US" sz="2400" dirty="0" smtClean="0">
                <a:latin typeface="Times New Roman" pitchFamily="18" charset="0"/>
                <a:cs typeface="Times New Roman" pitchFamily="18" charset="0"/>
              </a:rPr>
              <a:t> and </a:t>
            </a:r>
            <a:r>
              <a:rPr lang="en-US" sz="2400" dirty="0" smtClean="0">
                <a:solidFill>
                  <a:srgbClr val="7030A0"/>
                </a:solidFill>
                <a:latin typeface="Times New Roman" pitchFamily="18" charset="0"/>
                <a:cs typeface="Times New Roman" pitchFamily="18" charset="0"/>
              </a:rPr>
              <a:t>updating           </a:t>
            </a:r>
            <a:r>
              <a:rPr lang="en-US" sz="2400" dirty="0" smtClean="0">
                <a:latin typeface="Times New Roman" pitchFamily="18" charset="0"/>
                <a:cs typeface="Times New Roman" pitchFamily="18" charset="0"/>
              </a:rPr>
              <a:t>the Iran </a:t>
            </a:r>
            <a:r>
              <a:rPr lang="en-US" sz="2400" dirty="0" err="1">
                <a:latin typeface="Times New Roman" pitchFamily="18" charset="0"/>
                <a:cs typeface="Times New Roman" pitchFamily="18" charset="0"/>
              </a:rPr>
              <a:t>eTOD</a:t>
            </a:r>
            <a:r>
              <a:rPr lang="en-US" sz="2400" dirty="0" smtClean="0">
                <a:latin typeface="Times New Roman" pitchFamily="18" charset="0"/>
                <a:cs typeface="Times New Roman" pitchFamily="18" charset="0"/>
              </a:rPr>
              <a:t> Areas 1 &amp; 4, a Specific Toolbar have been programmed based on a GIS.</a:t>
            </a:r>
          </a:p>
          <a:p>
            <a:pPr algn="just"/>
            <a:r>
              <a:rPr lang="en-US" sz="2400" dirty="0" smtClean="0">
                <a:latin typeface="Times New Roman" pitchFamily="18" charset="0"/>
                <a:cs typeface="Times New Roman" pitchFamily="18" charset="0"/>
              </a:rPr>
              <a:t>Advantages</a:t>
            </a:r>
          </a:p>
          <a:p>
            <a:pPr lvl="1" algn="just"/>
            <a:r>
              <a:rPr lang="en-US" sz="2000" dirty="0">
                <a:latin typeface="Times New Roman" pitchFamily="18" charset="0"/>
                <a:cs typeface="Times New Roman" pitchFamily="18" charset="0"/>
              </a:rPr>
              <a:t>User friendly</a:t>
            </a:r>
          </a:p>
          <a:p>
            <a:pPr lvl="1" algn="just"/>
            <a:r>
              <a:rPr lang="en-US" sz="2000" dirty="0" smtClean="0">
                <a:latin typeface="Times New Roman" pitchFamily="18" charset="0"/>
                <a:cs typeface="Times New Roman" pitchFamily="18" charset="0"/>
              </a:rPr>
              <a:t>Security</a:t>
            </a:r>
          </a:p>
          <a:p>
            <a:pPr lvl="1" algn="just"/>
            <a:r>
              <a:rPr lang="en-US" sz="2000" dirty="0" smtClean="0">
                <a:latin typeface="Times New Roman" pitchFamily="18" charset="0"/>
                <a:cs typeface="Times New Roman" pitchFamily="18" charset="0"/>
              </a:rPr>
              <a:t>Based on ICAO standards</a:t>
            </a:r>
          </a:p>
          <a:p>
            <a:pPr lvl="1" algn="just"/>
            <a:r>
              <a:rPr lang="en-US" sz="2000" dirty="0" smtClean="0">
                <a:latin typeface="Times New Roman" pitchFamily="18" charset="0"/>
                <a:cs typeface="Times New Roman" pitchFamily="18" charset="0"/>
              </a:rPr>
              <a:t>Visualization</a:t>
            </a:r>
          </a:p>
          <a:p>
            <a:pPr lvl="1" algn="just"/>
            <a:r>
              <a:rPr lang="en-US" sz="2000" dirty="0" smtClean="0">
                <a:latin typeface="Times New Roman" pitchFamily="18" charset="0"/>
                <a:cs typeface="Times New Roman" pitchFamily="18" charset="0"/>
              </a:rPr>
              <a:t>Analysis and query</a:t>
            </a:r>
          </a:p>
          <a:p>
            <a:pPr lvl="1" algn="just"/>
            <a:r>
              <a:rPr lang="en-US" sz="2000" dirty="0" smtClean="0">
                <a:latin typeface="Times New Roman" pitchFamily="18" charset="0"/>
                <a:cs typeface="Times New Roman" pitchFamily="18" charset="0"/>
              </a:rPr>
              <a:t>Traceability</a:t>
            </a:r>
          </a:p>
          <a:p>
            <a:pPr algn="just"/>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089387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otal scene.avi">
            <a:hlinkClick r:id="" action="ppaction://media"/>
          </p:cNvPr>
          <p:cNvPicPr>
            <a:picLocks noRot="1" noChangeAspect="1"/>
          </p:cNvPicPr>
          <p:nvPr>
            <a:videoFile r:link="rId1"/>
          </p:nvPr>
        </p:nvPicPr>
        <p:blipFill>
          <a:blip r:embed="rId3"/>
          <a:stretch>
            <a:fillRect/>
          </a:stretch>
        </p:blipFill>
        <p:spPr>
          <a:xfrm>
            <a:off x="-2343150" y="-190500"/>
            <a:ext cx="13830300" cy="723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915988"/>
            <a:ext cx="9144000" cy="4554537"/>
          </a:xfrm>
        </p:spPr>
        <p:txBody>
          <a:bodyPr/>
          <a:lstStyle/>
          <a:p>
            <a:pPr algn="ctr" rtl="1" eaLnBrk="1" hangingPunct="1"/>
            <a:r>
              <a:rPr lang="en-US" sz="8000" b="1" dirty="0" smtClean="0">
                <a:latin typeface="Times New Roman" charset="0"/>
                <a:cs typeface="Times New Roman" charset="0"/>
              </a:rPr>
              <a:t>END</a:t>
            </a:r>
          </a:p>
        </p:txBody>
      </p:sp>
      <p:pic>
        <p:nvPicPr>
          <p:cNvPr id="28675" name="Picture 4"/>
          <p:cNvPicPr>
            <a:picLocks noChangeAspect="1" noChangeArrowheads="1"/>
          </p:cNvPicPr>
          <p:nvPr/>
        </p:nvPicPr>
        <p:blipFill>
          <a:blip r:embed="rId3"/>
          <a:srcRect/>
          <a:stretch>
            <a:fillRect/>
          </a:stretch>
        </p:blipFill>
        <p:spPr bwMode="auto">
          <a:xfrm>
            <a:off x="0" y="6038850"/>
            <a:ext cx="2366963" cy="819150"/>
          </a:xfrm>
          <a:prstGeom prst="rect">
            <a:avLst/>
          </a:prstGeom>
          <a:noFill/>
          <a:ln w="9525">
            <a:noFill/>
            <a:miter lim="800000"/>
            <a:headEnd/>
            <a:tailEnd/>
          </a:ln>
        </p:spPr>
      </p:pic>
      <p:pic>
        <p:nvPicPr>
          <p:cNvPr id="28676" name="Picture 5"/>
          <p:cNvPicPr>
            <a:picLocks noChangeAspect="1" noChangeArrowheads="1"/>
          </p:cNvPicPr>
          <p:nvPr/>
        </p:nvPicPr>
        <p:blipFill>
          <a:blip r:embed="rId3"/>
          <a:srcRect/>
          <a:stretch>
            <a:fillRect/>
          </a:stretch>
        </p:blipFill>
        <p:spPr bwMode="auto">
          <a:xfrm>
            <a:off x="2360613" y="6038850"/>
            <a:ext cx="2349500" cy="819150"/>
          </a:xfrm>
          <a:prstGeom prst="rect">
            <a:avLst/>
          </a:prstGeom>
          <a:noFill/>
          <a:ln w="9525">
            <a:noFill/>
            <a:miter lim="800000"/>
            <a:headEnd/>
            <a:tailEnd/>
          </a:ln>
        </p:spPr>
      </p:pic>
      <p:pic>
        <p:nvPicPr>
          <p:cNvPr id="28677" name="Picture 6"/>
          <p:cNvPicPr>
            <a:picLocks noChangeAspect="1" noChangeArrowheads="1"/>
          </p:cNvPicPr>
          <p:nvPr/>
        </p:nvPicPr>
        <p:blipFill>
          <a:blip r:embed="rId3"/>
          <a:srcRect/>
          <a:stretch>
            <a:fillRect/>
          </a:stretch>
        </p:blipFill>
        <p:spPr bwMode="auto">
          <a:xfrm>
            <a:off x="4657725" y="6038850"/>
            <a:ext cx="2316163" cy="819150"/>
          </a:xfrm>
          <a:prstGeom prst="rect">
            <a:avLst/>
          </a:prstGeom>
          <a:noFill/>
          <a:ln w="9525">
            <a:noFill/>
            <a:miter lim="800000"/>
            <a:headEnd/>
            <a:tailEnd/>
          </a:ln>
        </p:spPr>
      </p:pic>
      <p:pic>
        <p:nvPicPr>
          <p:cNvPr id="28678" name="Picture 7"/>
          <p:cNvPicPr>
            <a:picLocks noChangeAspect="1" noChangeArrowheads="1"/>
          </p:cNvPicPr>
          <p:nvPr/>
        </p:nvPicPr>
        <p:blipFill>
          <a:blip r:embed="rId3"/>
          <a:srcRect/>
          <a:stretch>
            <a:fillRect/>
          </a:stretch>
        </p:blipFill>
        <p:spPr bwMode="auto">
          <a:xfrm>
            <a:off x="6910388" y="6038850"/>
            <a:ext cx="2233612" cy="819150"/>
          </a:xfrm>
          <a:prstGeom prst="rect">
            <a:avLst/>
          </a:prstGeom>
          <a:noFill/>
          <a:ln w="9525">
            <a:noFill/>
            <a:miter lim="800000"/>
            <a:headEnd/>
            <a:tailEnd/>
          </a:ln>
        </p:spPr>
      </p:pic>
      <p:graphicFrame>
        <p:nvGraphicFramePr>
          <p:cNvPr id="95243" name="Object 11"/>
          <p:cNvGraphicFramePr>
            <a:graphicFrameLocks noChangeAspect="1"/>
          </p:cNvGraphicFramePr>
          <p:nvPr/>
        </p:nvGraphicFramePr>
        <p:xfrm>
          <a:off x="435429" y="932542"/>
          <a:ext cx="1665288" cy="4338638"/>
        </p:xfrm>
        <a:graphic>
          <a:graphicData uri="http://schemas.openxmlformats.org/presentationml/2006/ole">
            <p:oleObj spid="_x0000_s300065" name="Clip" r:id="rId4" imgW="10521000" imgH="28305000" progId="">
              <p:embed/>
            </p:oleObj>
          </a:graphicData>
        </a:graphic>
      </p:graphicFrame>
      <p:pic>
        <p:nvPicPr>
          <p:cNvPr id="8" name="Picture 7" descr="ARM2"/>
          <p:cNvPicPr/>
          <p:nvPr/>
        </p:nvPicPr>
        <p:blipFill>
          <a:blip r:embed="rId5" cstate="print"/>
          <a:srcRect b="10620"/>
          <a:stretch>
            <a:fillRect/>
          </a:stretch>
        </p:blipFill>
        <p:spPr bwMode="auto">
          <a:xfrm>
            <a:off x="6923316" y="6037942"/>
            <a:ext cx="2194560" cy="813816"/>
          </a:xfrm>
          <a:prstGeom prst="rect">
            <a:avLst/>
          </a:prstGeom>
          <a:noFill/>
          <a:ln w="9525">
            <a:noFill/>
            <a:miter lim="800000"/>
            <a:headEnd/>
            <a:tailEnd/>
          </a:ln>
        </p:spPr>
      </p:pic>
      <p:pic>
        <p:nvPicPr>
          <p:cNvPr id="9" name="Picture 8" descr="eng arm"/>
          <p:cNvPicPr/>
          <p:nvPr/>
        </p:nvPicPr>
        <p:blipFill>
          <a:blip r:embed="rId6">
            <a:duotone>
              <a:schemeClr val="accent6">
                <a:shade val="45000"/>
                <a:satMod val="135000"/>
              </a:schemeClr>
              <a:prstClr val="white"/>
            </a:duotone>
          </a:blip>
          <a:srcRect/>
          <a:stretch>
            <a:fillRect/>
          </a:stretch>
        </p:blipFill>
        <p:spPr bwMode="auto">
          <a:xfrm>
            <a:off x="87085" y="6037943"/>
            <a:ext cx="2194560" cy="822960"/>
          </a:xfrm>
          <a:prstGeom prst="rect">
            <a:avLst/>
          </a:prstGeom>
          <a:noFill/>
          <a:ln w="9525">
            <a:noFill/>
            <a:miter lim="800000"/>
            <a:headEnd/>
            <a:tailEnd/>
          </a:ln>
        </p:spPr>
      </p:pic>
    </p:spTree>
  </p:cSld>
  <p:clrMapOvr>
    <a:masterClrMapping/>
  </p:clrMapOvr>
  <p:transition spd="slow">
    <p:newsflash/>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915988"/>
            <a:ext cx="9144000" cy="4554537"/>
          </a:xfrm>
        </p:spPr>
        <p:txBody>
          <a:bodyPr/>
          <a:lstStyle/>
          <a:p>
            <a:pPr algn="ctr" rtl="1" eaLnBrk="1" hangingPunct="1"/>
            <a:r>
              <a:rPr lang="en-US" sz="4400" b="1" dirty="0" smtClean="0">
                <a:latin typeface="Times New Roman" charset="0"/>
                <a:cs typeface="Times New Roman" charset="0"/>
              </a:rPr>
              <a:t>Geospatial Information System</a:t>
            </a:r>
            <a:br>
              <a:rPr lang="en-US" sz="4400" b="1" dirty="0" smtClean="0">
                <a:latin typeface="Times New Roman" charset="0"/>
                <a:cs typeface="Times New Roman" charset="0"/>
              </a:rPr>
            </a:br>
            <a:r>
              <a:rPr lang="en-US" sz="4400" b="1" dirty="0" smtClean="0">
                <a:latin typeface="Times New Roman" charset="0"/>
                <a:cs typeface="Times New Roman" charset="0"/>
              </a:rPr>
              <a:t>(GIS)</a:t>
            </a:r>
            <a:br>
              <a:rPr lang="en-US" sz="4400" b="1" dirty="0" smtClean="0">
                <a:latin typeface="Times New Roman" charset="0"/>
                <a:cs typeface="Times New Roman" charset="0"/>
              </a:rPr>
            </a:br>
            <a:endParaRPr lang="en-US" sz="4400" b="1" dirty="0" smtClean="0">
              <a:latin typeface="Times New Roman" charset="0"/>
              <a:cs typeface="Times New Roman" charset="0"/>
            </a:endParaRPr>
          </a:p>
        </p:txBody>
      </p:sp>
      <p:pic>
        <p:nvPicPr>
          <p:cNvPr id="28675" name="Picture 4"/>
          <p:cNvPicPr>
            <a:picLocks noChangeAspect="1" noChangeArrowheads="1"/>
          </p:cNvPicPr>
          <p:nvPr/>
        </p:nvPicPr>
        <p:blipFill>
          <a:blip r:embed="rId2"/>
          <a:srcRect/>
          <a:stretch>
            <a:fillRect/>
          </a:stretch>
        </p:blipFill>
        <p:spPr bwMode="auto">
          <a:xfrm>
            <a:off x="0" y="6038850"/>
            <a:ext cx="2366963" cy="819150"/>
          </a:xfrm>
          <a:prstGeom prst="rect">
            <a:avLst/>
          </a:prstGeom>
          <a:noFill/>
          <a:ln w="9525">
            <a:noFill/>
            <a:miter lim="800000"/>
            <a:headEnd/>
            <a:tailEnd/>
          </a:ln>
        </p:spPr>
      </p:pic>
      <p:pic>
        <p:nvPicPr>
          <p:cNvPr id="28676" name="Picture 5"/>
          <p:cNvPicPr>
            <a:picLocks noChangeAspect="1" noChangeArrowheads="1"/>
          </p:cNvPicPr>
          <p:nvPr/>
        </p:nvPicPr>
        <p:blipFill>
          <a:blip r:embed="rId2"/>
          <a:srcRect/>
          <a:stretch>
            <a:fillRect/>
          </a:stretch>
        </p:blipFill>
        <p:spPr bwMode="auto">
          <a:xfrm>
            <a:off x="2360613" y="6038850"/>
            <a:ext cx="2349500" cy="819150"/>
          </a:xfrm>
          <a:prstGeom prst="rect">
            <a:avLst/>
          </a:prstGeom>
          <a:noFill/>
          <a:ln w="9525">
            <a:noFill/>
            <a:miter lim="800000"/>
            <a:headEnd/>
            <a:tailEnd/>
          </a:ln>
        </p:spPr>
      </p:pic>
      <p:pic>
        <p:nvPicPr>
          <p:cNvPr id="28677" name="Picture 6"/>
          <p:cNvPicPr>
            <a:picLocks noChangeAspect="1" noChangeArrowheads="1"/>
          </p:cNvPicPr>
          <p:nvPr/>
        </p:nvPicPr>
        <p:blipFill>
          <a:blip r:embed="rId2"/>
          <a:srcRect/>
          <a:stretch>
            <a:fillRect/>
          </a:stretch>
        </p:blipFill>
        <p:spPr bwMode="auto">
          <a:xfrm>
            <a:off x="4657725" y="6038850"/>
            <a:ext cx="2316163" cy="819150"/>
          </a:xfrm>
          <a:prstGeom prst="rect">
            <a:avLst/>
          </a:prstGeom>
          <a:noFill/>
          <a:ln w="9525">
            <a:noFill/>
            <a:miter lim="800000"/>
            <a:headEnd/>
            <a:tailEnd/>
          </a:ln>
        </p:spPr>
      </p:pic>
      <p:pic>
        <p:nvPicPr>
          <p:cNvPr id="28678" name="Picture 7"/>
          <p:cNvPicPr>
            <a:picLocks noChangeAspect="1" noChangeArrowheads="1"/>
          </p:cNvPicPr>
          <p:nvPr/>
        </p:nvPicPr>
        <p:blipFill>
          <a:blip r:embed="rId2"/>
          <a:srcRect/>
          <a:stretch>
            <a:fillRect/>
          </a:stretch>
        </p:blipFill>
        <p:spPr bwMode="auto">
          <a:xfrm>
            <a:off x="6910388" y="6038850"/>
            <a:ext cx="2233612" cy="819150"/>
          </a:xfrm>
          <a:prstGeom prst="rect">
            <a:avLst/>
          </a:prstGeom>
          <a:noFill/>
          <a:ln w="9525">
            <a:noFill/>
            <a:miter lim="800000"/>
            <a:headEnd/>
            <a:tailEnd/>
          </a:ln>
        </p:spPr>
      </p:pic>
      <p:pic>
        <p:nvPicPr>
          <p:cNvPr id="7" name="Picture 6" descr="ARM2"/>
          <p:cNvPicPr/>
          <p:nvPr/>
        </p:nvPicPr>
        <p:blipFill>
          <a:blip r:embed="rId3" cstate="print"/>
          <a:srcRect b="10620"/>
          <a:stretch>
            <a:fillRect/>
          </a:stretch>
        </p:blipFill>
        <p:spPr bwMode="auto">
          <a:xfrm>
            <a:off x="6923316" y="6037942"/>
            <a:ext cx="2194560" cy="813816"/>
          </a:xfrm>
          <a:prstGeom prst="rect">
            <a:avLst/>
          </a:prstGeom>
          <a:noFill/>
          <a:ln w="9525">
            <a:noFill/>
            <a:miter lim="800000"/>
            <a:headEnd/>
            <a:tailEnd/>
          </a:ln>
        </p:spPr>
      </p:pic>
      <p:pic>
        <p:nvPicPr>
          <p:cNvPr id="8" name="Picture 7" descr="eng arm"/>
          <p:cNvPicPr/>
          <p:nvPr/>
        </p:nvPicPr>
        <p:blipFill>
          <a:blip r:embed="rId4">
            <a:duotone>
              <a:schemeClr val="accent6">
                <a:shade val="45000"/>
                <a:satMod val="135000"/>
              </a:schemeClr>
              <a:prstClr val="white"/>
            </a:duotone>
          </a:blip>
          <a:srcRect/>
          <a:stretch>
            <a:fillRect/>
          </a:stretch>
        </p:blipFill>
        <p:spPr bwMode="auto">
          <a:xfrm>
            <a:off x="87085" y="6037943"/>
            <a:ext cx="2194560" cy="822960"/>
          </a:xfrm>
          <a:prstGeom prst="rect">
            <a:avLst/>
          </a:prstGeom>
          <a:noFill/>
          <a:ln w="9525">
            <a:noFill/>
            <a:miter lim="800000"/>
            <a:headEnd/>
            <a:tailEnd/>
          </a:ln>
        </p:spPr>
      </p:pic>
    </p:spTree>
  </p:cSld>
  <p:clrMapOvr>
    <a:masterClrMapping/>
  </p:clrMapOvr>
  <p:transition spd="slow">
    <p:newsflash/>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eaLnBrk="1" hangingPunct="1"/>
            <a:r>
              <a:rPr lang="en-US" sz="2600" dirty="0" smtClean="0">
                <a:latin typeface="Times New Roman" pitchFamily="18" charset="0"/>
                <a:cs typeface="Times New Roman" pitchFamily="18" charset="0"/>
              </a:rPr>
              <a:t> Geospatial Information System (GIS)</a:t>
            </a:r>
          </a:p>
        </p:txBody>
      </p:sp>
      <p:pic>
        <p:nvPicPr>
          <p:cNvPr id="29700"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sp>
        <p:nvSpPr>
          <p:cNvPr id="20" name="Content Placeholder 19"/>
          <p:cNvSpPr>
            <a:spLocks noGrp="1"/>
          </p:cNvSpPr>
          <p:nvPr>
            <p:ph idx="1"/>
          </p:nvPr>
        </p:nvSpPr>
        <p:spPr>
          <a:xfrm>
            <a:off x="1158895" y="1249363"/>
            <a:ext cx="7477125" cy="4376737"/>
          </a:xfrm>
        </p:spPr>
        <p:txBody>
          <a:bodyPr/>
          <a:lstStyle/>
          <a:p>
            <a:r>
              <a:rPr lang="en-US" sz="2000" dirty="0" smtClean="0">
                <a:latin typeface="Times New Roman" pitchFamily="18" charset="0"/>
                <a:cs typeface="Times New Roman" pitchFamily="18" charset="0"/>
              </a:rPr>
              <a:t>A computer-based system for </a:t>
            </a:r>
            <a:r>
              <a:rPr lang="en-US" sz="2000" dirty="0" smtClean="0">
                <a:solidFill>
                  <a:srgbClr val="7030A0"/>
                </a:solidFill>
                <a:latin typeface="Times New Roman" pitchFamily="18" charset="0"/>
                <a:cs typeface="Times New Roman" pitchFamily="18" charset="0"/>
              </a:rPr>
              <a:t>capturing</a:t>
            </a:r>
            <a:r>
              <a:rPr lang="en-US" sz="2000" dirty="0" smtClean="0">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storing</a:t>
            </a:r>
            <a:r>
              <a:rPr lang="en-US" sz="2000" dirty="0" smtClean="0">
                <a:latin typeface="Times New Roman" pitchFamily="18" charset="0"/>
                <a:cs typeface="Times New Roman" pitchFamily="18" charset="0"/>
              </a:rPr>
              <a:t>, </a:t>
            </a:r>
            <a:r>
              <a:rPr lang="en-US" sz="2000" dirty="0" smtClean="0">
                <a:solidFill>
                  <a:srgbClr val="00B050"/>
                </a:solidFill>
                <a:latin typeface="Times New Roman" pitchFamily="18" charset="0"/>
                <a:cs typeface="Times New Roman" pitchFamily="18" charset="0"/>
              </a:rPr>
              <a:t>updating</a:t>
            </a:r>
            <a:r>
              <a:rPr lang="en-US" sz="2000" dirty="0" smtClean="0">
                <a:latin typeface="Times New Roman" pitchFamily="18" charset="0"/>
                <a:cs typeface="Times New Roman" pitchFamily="18" charset="0"/>
              </a:rPr>
              <a:t>, </a:t>
            </a:r>
            <a:r>
              <a:rPr lang="en-US" sz="2000" dirty="0" smtClean="0">
                <a:solidFill>
                  <a:srgbClr val="00B0F0"/>
                </a:solidFill>
                <a:latin typeface="Times New Roman" pitchFamily="18" charset="0"/>
                <a:cs typeface="Times New Roman" pitchFamily="18" charset="0"/>
              </a:rPr>
              <a:t>manipulating</a:t>
            </a:r>
            <a:r>
              <a:rPr lang="en-US" sz="2000" dirty="0" smtClean="0">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analyzing</a:t>
            </a:r>
            <a:r>
              <a:rPr lang="en-US" sz="2000" dirty="0" smtClean="0">
                <a:latin typeface="Times New Roman" pitchFamily="18" charset="0"/>
                <a:cs typeface="Times New Roman" pitchFamily="18" charset="0"/>
              </a:rPr>
              <a:t> and </a:t>
            </a:r>
            <a:r>
              <a:rPr lang="en-US" sz="2000" dirty="0" smtClean="0">
                <a:solidFill>
                  <a:schemeClr val="accent1">
                    <a:lumMod val="50000"/>
                  </a:schemeClr>
                </a:solidFill>
                <a:latin typeface="Times New Roman" pitchFamily="18" charset="0"/>
                <a:cs typeface="Times New Roman" pitchFamily="18" charset="0"/>
              </a:rPr>
              <a:t>displaying </a:t>
            </a:r>
            <a:r>
              <a:rPr lang="en-US" sz="2000" dirty="0" smtClean="0">
                <a:latin typeface="Times New Roman" pitchFamily="18" charset="0"/>
                <a:cs typeface="Times New Roman" pitchFamily="18" charset="0"/>
              </a:rPr>
              <a:t>geospatial referenced information</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Most of </a:t>
            </a:r>
            <a:r>
              <a:rPr lang="en-US" sz="2000" dirty="0" smtClean="0">
                <a:solidFill>
                  <a:schemeClr val="accent1">
                    <a:lumMod val="50000"/>
                  </a:schemeClr>
                </a:solidFill>
                <a:latin typeface="Times New Roman" pitchFamily="18" charset="0"/>
                <a:cs typeface="Times New Roman" pitchFamily="18" charset="0"/>
              </a:rPr>
              <a:t>Aeronautical information </a:t>
            </a:r>
            <a:r>
              <a:rPr lang="en-US" sz="2000" dirty="0" smtClean="0">
                <a:latin typeface="Times New Roman" pitchFamily="18" charset="0"/>
                <a:cs typeface="Times New Roman" pitchFamily="18" charset="0"/>
              </a:rPr>
              <a:t>is </a:t>
            </a:r>
            <a:r>
              <a:rPr lang="en-US" sz="2000" dirty="0" smtClean="0">
                <a:solidFill>
                  <a:srgbClr val="C00000"/>
                </a:solidFill>
                <a:latin typeface="Times New Roman" pitchFamily="18" charset="0"/>
                <a:cs typeface="Times New Roman" pitchFamily="18" charset="0"/>
              </a:rPr>
              <a:t>geospatially referenced </a:t>
            </a:r>
            <a:r>
              <a:rPr lang="en-US" sz="2000" dirty="0" smtClean="0">
                <a:latin typeface="Times New Roman" pitchFamily="18" charset="0"/>
                <a:cs typeface="Times New Roman" pitchFamily="18" charset="0"/>
              </a:rPr>
              <a:t>and ideal for incorporation in a GIS.</a:t>
            </a:r>
          </a:p>
          <a:p>
            <a:pPr marL="0" indent="0">
              <a:buNone/>
            </a:pPr>
            <a:r>
              <a:rPr lang="en-US" b="1" dirty="0" smtClean="0">
                <a:latin typeface="Arial" charset="0"/>
              </a:rPr>
              <a:t> </a:t>
            </a:r>
          </a:p>
          <a:p>
            <a:endParaRPr lang="en-US" dirty="0" smtClean="0"/>
          </a:p>
          <a:p>
            <a:endParaRPr lang="en-US" dirty="0"/>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pic>
        <p:nvPicPr>
          <p:cNvPr id="11" name="Picture 10"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sz="2600" dirty="0">
                <a:latin typeface="Times New Roman" pitchFamily="18" charset="0"/>
                <a:cs typeface="Times New Roman" pitchFamily="18" charset="0"/>
              </a:rPr>
              <a:t> Geospatial Information System (GIS)</a:t>
            </a:r>
            <a:endParaRPr lang="en-US" sz="2600" dirty="0" smtClean="0">
              <a:cs typeface="Times New Roman" charset="0"/>
            </a:endParaRP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sp>
        <p:nvSpPr>
          <p:cNvPr id="20" name="Content Placeholder 19"/>
          <p:cNvSpPr>
            <a:spLocks noGrp="1"/>
          </p:cNvSpPr>
          <p:nvPr>
            <p:ph idx="1"/>
          </p:nvPr>
        </p:nvSpPr>
        <p:spPr>
          <a:xfrm>
            <a:off x="1158895" y="1249363"/>
            <a:ext cx="7477125" cy="4376737"/>
          </a:xfrm>
        </p:spPr>
        <p:txBody>
          <a:bodyPr/>
          <a:lstStyle/>
          <a:p>
            <a:endParaRPr lang="en-US" b="1" dirty="0" smtClean="0">
              <a:latin typeface="Arial" charset="0"/>
            </a:endParaRPr>
          </a:p>
          <a:p>
            <a:endParaRPr lang="en-US" dirty="0" smtClean="0"/>
          </a:p>
          <a:p>
            <a:endParaRPr lang="en-US" dirty="0"/>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pic>
        <p:nvPicPr>
          <p:cNvPr id="11" name="Picture 4" descr="C:\Documents and Settings\glasnier\My Documents\My Pictures\POSTERALPIRGMEETING\gil2p3p3-lg.jpg"/>
          <p:cNvPicPr>
            <a:picLocks noChangeAspect="1" noChangeArrowheads="1"/>
          </p:cNvPicPr>
          <p:nvPr/>
        </p:nvPicPr>
        <p:blipFill>
          <a:blip r:embed="rId5"/>
          <a:srcRect/>
          <a:stretch>
            <a:fillRect/>
          </a:stretch>
        </p:blipFill>
        <p:spPr bwMode="auto">
          <a:xfrm>
            <a:off x="1303020" y="1021080"/>
            <a:ext cx="7383780" cy="4686300"/>
          </a:xfrm>
          <a:prstGeom prst="rect">
            <a:avLst/>
          </a:prstGeom>
          <a:noFill/>
        </p:spPr>
      </p:pic>
      <p:pic>
        <p:nvPicPr>
          <p:cNvPr id="12"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3" name="Picture 12" descr="ARM2"/>
          <p:cNvPicPr/>
          <p:nvPr/>
        </p:nvPicPr>
        <p:blipFill>
          <a:blip r:embed="rId6" cstate="print"/>
          <a:srcRect b="10620"/>
          <a:stretch>
            <a:fillRect/>
          </a:stretch>
        </p:blipFill>
        <p:spPr bwMode="auto">
          <a:xfrm>
            <a:off x="7982712" y="5805714"/>
            <a:ext cx="1161288" cy="10522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915988"/>
            <a:ext cx="9144000" cy="4554537"/>
          </a:xfrm>
        </p:spPr>
        <p:txBody>
          <a:bodyPr/>
          <a:lstStyle/>
          <a:p>
            <a:pPr algn="ctr" rtl="1" eaLnBrk="1" hangingPunct="1"/>
            <a:r>
              <a:rPr lang="en-US" sz="4400" b="1" dirty="0" smtClean="0">
                <a:latin typeface="Times New Roman" charset="0"/>
                <a:cs typeface="Times New Roman" charset="0"/>
              </a:rPr>
              <a:t/>
            </a:r>
            <a:br>
              <a:rPr lang="en-US" sz="4400" b="1" dirty="0" smtClean="0">
                <a:latin typeface="Times New Roman" charset="0"/>
                <a:cs typeface="Times New Roman" charset="0"/>
              </a:rPr>
            </a:br>
            <a:endParaRPr lang="en-US" sz="4400" b="1" dirty="0" smtClean="0">
              <a:latin typeface="Times New Roman" charset="0"/>
              <a:cs typeface="Times New Roman" charset="0"/>
            </a:endParaRPr>
          </a:p>
        </p:txBody>
      </p:sp>
      <p:pic>
        <p:nvPicPr>
          <p:cNvPr id="28675" name="Picture 4"/>
          <p:cNvPicPr>
            <a:picLocks noChangeAspect="1" noChangeArrowheads="1"/>
          </p:cNvPicPr>
          <p:nvPr/>
        </p:nvPicPr>
        <p:blipFill>
          <a:blip r:embed="rId2"/>
          <a:srcRect/>
          <a:stretch>
            <a:fillRect/>
          </a:stretch>
        </p:blipFill>
        <p:spPr bwMode="auto">
          <a:xfrm>
            <a:off x="0" y="6038850"/>
            <a:ext cx="2366963" cy="819150"/>
          </a:xfrm>
          <a:prstGeom prst="rect">
            <a:avLst/>
          </a:prstGeom>
          <a:noFill/>
          <a:ln w="9525">
            <a:noFill/>
            <a:miter lim="800000"/>
            <a:headEnd/>
            <a:tailEnd/>
          </a:ln>
        </p:spPr>
      </p:pic>
      <p:pic>
        <p:nvPicPr>
          <p:cNvPr id="28676" name="Picture 5"/>
          <p:cNvPicPr>
            <a:picLocks noChangeAspect="1" noChangeArrowheads="1"/>
          </p:cNvPicPr>
          <p:nvPr/>
        </p:nvPicPr>
        <p:blipFill>
          <a:blip r:embed="rId2"/>
          <a:srcRect/>
          <a:stretch>
            <a:fillRect/>
          </a:stretch>
        </p:blipFill>
        <p:spPr bwMode="auto">
          <a:xfrm>
            <a:off x="2360613" y="6038850"/>
            <a:ext cx="2349500" cy="819150"/>
          </a:xfrm>
          <a:prstGeom prst="rect">
            <a:avLst/>
          </a:prstGeom>
          <a:noFill/>
          <a:ln w="9525">
            <a:noFill/>
            <a:miter lim="800000"/>
            <a:headEnd/>
            <a:tailEnd/>
          </a:ln>
        </p:spPr>
      </p:pic>
      <p:pic>
        <p:nvPicPr>
          <p:cNvPr id="28677" name="Picture 6"/>
          <p:cNvPicPr>
            <a:picLocks noChangeAspect="1" noChangeArrowheads="1"/>
          </p:cNvPicPr>
          <p:nvPr/>
        </p:nvPicPr>
        <p:blipFill>
          <a:blip r:embed="rId2"/>
          <a:srcRect/>
          <a:stretch>
            <a:fillRect/>
          </a:stretch>
        </p:blipFill>
        <p:spPr bwMode="auto">
          <a:xfrm>
            <a:off x="4657725" y="6038850"/>
            <a:ext cx="2316163" cy="819150"/>
          </a:xfrm>
          <a:prstGeom prst="rect">
            <a:avLst/>
          </a:prstGeom>
          <a:noFill/>
          <a:ln w="9525">
            <a:noFill/>
            <a:miter lim="800000"/>
            <a:headEnd/>
            <a:tailEnd/>
          </a:ln>
        </p:spPr>
      </p:pic>
      <p:pic>
        <p:nvPicPr>
          <p:cNvPr id="28678" name="Picture 7"/>
          <p:cNvPicPr>
            <a:picLocks noChangeAspect="1" noChangeArrowheads="1"/>
          </p:cNvPicPr>
          <p:nvPr/>
        </p:nvPicPr>
        <p:blipFill>
          <a:blip r:embed="rId2"/>
          <a:srcRect/>
          <a:stretch>
            <a:fillRect/>
          </a:stretch>
        </p:blipFill>
        <p:spPr bwMode="auto">
          <a:xfrm>
            <a:off x="6910388" y="6038850"/>
            <a:ext cx="2233612" cy="819150"/>
          </a:xfrm>
          <a:prstGeom prst="rect">
            <a:avLst/>
          </a:prstGeom>
          <a:noFill/>
          <a:ln w="9525">
            <a:noFill/>
            <a:miter lim="800000"/>
            <a:headEnd/>
            <a:tailEnd/>
          </a:ln>
        </p:spPr>
      </p:pic>
      <p:pic>
        <p:nvPicPr>
          <p:cNvPr id="7" name="Picture 6" descr="ARM2"/>
          <p:cNvPicPr/>
          <p:nvPr/>
        </p:nvPicPr>
        <p:blipFill>
          <a:blip r:embed="rId3" cstate="print"/>
          <a:srcRect b="10620"/>
          <a:stretch>
            <a:fillRect/>
          </a:stretch>
        </p:blipFill>
        <p:spPr bwMode="auto">
          <a:xfrm>
            <a:off x="6923316" y="6037942"/>
            <a:ext cx="2194560" cy="813816"/>
          </a:xfrm>
          <a:prstGeom prst="rect">
            <a:avLst/>
          </a:prstGeom>
          <a:noFill/>
          <a:ln w="9525">
            <a:noFill/>
            <a:miter lim="800000"/>
            <a:headEnd/>
            <a:tailEnd/>
          </a:ln>
        </p:spPr>
      </p:pic>
      <p:pic>
        <p:nvPicPr>
          <p:cNvPr id="8" name="Picture 7" descr="eng arm"/>
          <p:cNvPicPr/>
          <p:nvPr/>
        </p:nvPicPr>
        <p:blipFill>
          <a:blip r:embed="rId4">
            <a:duotone>
              <a:schemeClr val="accent6">
                <a:shade val="45000"/>
                <a:satMod val="135000"/>
              </a:schemeClr>
              <a:prstClr val="white"/>
            </a:duotone>
          </a:blip>
          <a:srcRect/>
          <a:stretch>
            <a:fillRect/>
          </a:stretch>
        </p:blipFill>
        <p:spPr bwMode="auto">
          <a:xfrm>
            <a:off x="87085" y="6037943"/>
            <a:ext cx="2194560" cy="822960"/>
          </a:xfrm>
          <a:prstGeom prst="rect">
            <a:avLst/>
          </a:prstGeom>
          <a:noFill/>
          <a:ln w="9525">
            <a:noFill/>
            <a:miter lim="800000"/>
            <a:headEnd/>
            <a:tailEnd/>
          </a:ln>
        </p:spPr>
      </p:pic>
      <p:sp>
        <p:nvSpPr>
          <p:cNvPr id="9" name="Rectangle 2"/>
          <p:cNvSpPr txBox="1">
            <a:spLocks noChangeArrowheads="1"/>
          </p:cNvSpPr>
          <p:nvPr/>
        </p:nvSpPr>
        <p:spPr bwMode="auto">
          <a:xfrm>
            <a:off x="0" y="1068388"/>
            <a:ext cx="9144000" cy="4554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New Roman" charset="0"/>
                <a:ea typeface="+mj-ea"/>
                <a:cs typeface="Times New Roman" charset="0"/>
              </a:rPr>
              <a:t>Scope of Project</a:t>
            </a:r>
          </a:p>
        </p:txBody>
      </p:sp>
    </p:spTree>
  </p:cSld>
  <p:clrMapOvr>
    <a:masterClrMapping/>
  </p:clrMapOvr>
  <p:transition spd="slow">
    <p:newsflash/>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Scope of Project</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sp>
        <p:nvSpPr>
          <p:cNvPr id="22" name="Rounded Rectangle 21"/>
          <p:cNvSpPr/>
          <p:nvPr/>
        </p:nvSpPr>
        <p:spPr bwMode="auto">
          <a:xfrm>
            <a:off x="1494971" y="1407886"/>
            <a:ext cx="6691086" cy="1306288"/>
          </a:xfrm>
          <a:prstGeom prst="round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Design and Development of </a:t>
            </a:r>
            <a:r>
              <a:rPr kumimoji="0" lang="en-US" sz="2200" b="1" i="0" u="none" strike="noStrike" cap="none" normalizeH="0" baseline="0" dirty="0" err="1" smtClean="0">
                <a:ln>
                  <a:noFill/>
                </a:ln>
                <a:solidFill>
                  <a:schemeClr val="tx1"/>
                </a:solidFill>
                <a:effectLst/>
                <a:latin typeface="Times New Roman" pitchFamily="18" charset="0"/>
              </a:rPr>
              <a:t>eTOD</a:t>
            </a:r>
            <a:r>
              <a:rPr kumimoji="0" lang="en-US" sz="2200" b="1" i="0" u="none" strike="noStrike" cap="none" normalizeH="0" baseline="0" dirty="0" smtClean="0">
                <a:ln>
                  <a:noFill/>
                </a:ln>
                <a:solidFill>
                  <a:schemeClr val="tx1"/>
                </a:solidFill>
                <a:effectLst/>
                <a:latin typeface="Times New Roman" pitchFamily="18" charset="0"/>
              </a:rPr>
              <a:t> for </a:t>
            </a:r>
            <a:r>
              <a:rPr kumimoji="0" lang="en-US" sz="2200" b="1" i="0" u="none" strike="noStrike" cap="none" normalizeH="0" baseline="0" dirty="0" smtClean="0">
                <a:ln>
                  <a:noFill/>
                </a:ln>
                <a:solidFill>
                  <a:srgbClr val="FF0000"/>
                </a:solidFill>
                <a:effectLst/>
                <a:latin typeface="Times New Roman" pitchFamily="18" charset="0"/>
              </a:rPr>
              <a:t>Iran</a:t>
            </a:r>
            <a:r>
              <a:rPr kumimoji="0" lang="en-US" sz="2200" b="1" i="0" u="none" strike="noStrike" cap="none" normalizeH="0" dirty="0" smtClean="0">
                <a:ln>
                  <a:noFill/>
                </a:ln>
                <a:solidFill>
                  <a:srgbClr val="FF0000"/>
                </a:solidFill>
                <a:effectLst/>
                <a:latin typeface="Times New Roman" pitchFamily="18" charset="0"/>
              </a:rPr>
              <a:t> Areas 1 &amp;4</a:t>
            </a:r>
          </a:p>
          <a:p>
            <a:pPr marL="0" marR="0" indent="0" algn="ctr" defTabSz="914400" rtl="0" eaLnBrk="1" fontAlgn="base" latinLnBrk="0" hangingPunct="1">
              <a:lnSpc>
                <a:spcPct val="100000"/>
              </a:lnSpc>
              <a:spcBef>
                <a:spcPct val="0"/>
              </a:spcBef>
              <a:spcAft>
                <a:spcPct val="0"/>
              </a:spcAft>
              <a:buClrTx/>
              <a:buSzTx/>
              <a:buFontTx/>
              <a:buNone/>
              <a:tabLst/>
            </a:pPr>
            <a:r>
              <a:rPr lang="en-US" sz="2200" b="1" baseline="0" dirty="0" smtClean="0">
                <a:latin typeface="Times New Roman" pitchFamily="18" charset="0"/>
              </a:rPr>
              <a:t>Based On</a:t>
            </a:r>
          </a:p>
          <a:p>
            <a:pPr marL="0" marR="0" indent="0" algn="ctr" defTabSz="914400" rtl="0" eaLnBrk="1" fontAlgn="base" latinLnBrk="0" hangingPunct="1">
              <a:lnSpc>
                <a:spcPct val="100000"/>
              </a:lnSpc>
              <a:spcBef>
                <a:spcPct val="0"/>
              </a:spcBef>
              <a:spcAft>
                <a:spcPct val="0"/>
              </a:spcAft>
              <a:buClrTx/>
              <a:buSzTx/>
              <a:buFontTx/>
              <a:buNone/>
              <a:tabLst/>
            </a:pPr>
            <a:r>
              <a:rPr lang="en-US" sz="2200" b="1" baseline="0" dirty="0" smtClean="0">
                <a:latin typeface="Times New Roman" pitchFamily="18" charset="0"/>
              </a:rPr>
              <a:t> ICAO Annex 15, Doc 9881 and related standards</a:t>
            </a:r>
            <a:endParaRPr kumimoji="0" lang="en-US" sz="2200" b="1" i="0" u="none" strike="noStrike" cap="none" normalizeH="0" baseline="0" dirty="0" smtClean="0">
              <a:ln>
                <a:noFill/>
              </a:ln>
              <a:solidFill>
                <a:schemeClr val="tx1"/>
              </a:solidFill>
              <a:effectLst/>
              <a:latin typeface="Times New Roman" pitchFamily="18" charset="0"/>
            </a:endParaRPr>
          </a:p>
        </p:txBody>
      </p:sp>
      <p:sp>
        <p:nvSpPr>
          <p:cNvPr id="25" name="Rounded Rectangle 24"/>
          <p:cNvSpPr/>
          <p:nvPr/>
        </p:nvSpPr>
        <p:spPr bwMode="auto">
          <a:xfrm>
            <a:off x="827314" y="3519706"/>
            <a:ext cx="3875312" cy="1777998"/>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B Nazanin" pitchFamily="2" charset="-78"/>
              </a:rPr>
              <a:t>Iran Airport Company</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B Nazanin" pitchFamily="2" charset="-78"/>
            </a:endParaRPr>
          </a:p>
          <a:p>
            <a:r>
              <a:rPr lang="en-US" sz="1800" i="1" dirty="0" smtClean="0"/>
              <a:t>Deputy For Aeronautical Operations</a:t>
            </a:r>
          </a:p>
          <a:p>
            <a:r>
              <a:rPr lang="en-US" sz="1600" i="1" dirty="0" smtClean="0"/>
              <a:t> Aeronautical Information Management</a:t>
            </a:r>
            <a:endParaRPr kumimoji="0" lang="en-US" sz="1600" b="0" i="0" u="none" strike="noStrike" cap="none" normalizeH="0" baseline="0" dirty="0" smtClean="0">
              <a:ln>
                <a:noFill/>
              </a:ln>
              <a:solidFill>
                <a:schemeClr val="tx1"/>
              </a:solidFill>
              <a:effectLst/>
              <a:latin typeface="Times New Roman" pitchFamily="18" charset="0"/>
              <a:cs typeface="B Nazanin" pitchFamily="2" charset="-78"/>
            </a:endParaRPr>
          </a:p>
        </p:txBody>
      </p:sp>
      <p:sp>
        <p:nvSpPr>
          <p:cNvPr id="27" name="Rounded Rectangle 26"/>
          <p:cNvSpPr/>
          <p:nvPr/>
        </p:nvSpPr>
        <p:spPr bwMode="auto">
          <a:xfrm>
            <a:off x="5205981" y="3512449"/>
            <a:ext cx="3877056" cy="1799769"/>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9525" cap="flat" cmpd="sng" algn="ctr">
            <a:solidFill>
              <a:srgbClr val="000000"/>
            </a:solidFill>
            <a:prstDash val="solid"/>
            <a:round/>
            <a:headEnd type="none" w="med" len="med"/>
            <a:tailEnd type="triangle" w="med" len="med"/>
          </a:ln>
          <a:effectLst/>
          <a:scene3d>
            <a:camera prst="orthographicFront"/>
            <a:lightRig rig="threePt" dir="t"/>
          </a:scene3d>
          <a:sp3d>
            <a:bevelT w="1143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B Nazanin" pitchFamily="2" charset="-78"/>
              </a:rPr>
              <a:t>College of Engineering</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B Nazanin"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imes New Roman" pitchFamily="18" charset="0"/>
              </a:rPr>
              <a:t>University of Tehran</a:t>
            </a:r>
            <a:endParaRPr kumimoji="0" lang="en-US" sz="2800" b="0" i="0" u="none" strike="noStrike" cap="none" normalizeH="0" baseline="0" dirty="0" smtClean="0">
              <a:ln>
                <a:noFill/>
              </a:ln>
              <a:solidFill>
                <a:schemeClr val="tx1"/>
              </a:solidFill>
              <a:effectLst/>
              <a:latin typeface="Times New Roman" pitchFamily="18" charset="0"/>
              <a:cs typeface="B Nazanin"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B Nazanin" pitchFamily="2" charset="-78"/>
            </a:endParaRPr>
          </a:p>
        </p:txBody>
      </p:sp>
      <p:cxnSp>
        <p:nvCxnSpPr>
          <p:cNvPr id="39" name="Straight Arrow Connector 38"/>
          <p:cNvCxnSpPr>
            <a:stCxn id="22" idx="2"/>
            <a:endCxn id="25" idx="0"/>
          </p:cNvCxnSpPr>
          <p:nvPr/>
        </p:nvCxnSpPr>
        <p:spPr bwMode="auto">
          <a:xfrm flipH="1">
            <a:off x="2764970" y="2714174"/>
            <a:ext cx="2075544" cy="805532"/>
          </a:xfrm>
          <a:prstGeom prst="straightConnector1">
            <a:avLst/>
          </a:prstGeom>
          <a:solidFill>
            <a:schemeClr val="accent1"/>
          </a:solidFill>
          <a:ln w="57150" cap="flat" cmpd="sng" algn="ctr">
            <a:solidFill>
              <a:srgbClr val="009900"/>
            </a:solidFill>
            <a:prstDash val="solid"/>
            <a:round/>
            <a:headEnd type="oval" w="med" len="med"/>
            <a:tailEnd type="oval" w="med" len="med"/>
          </a:ln>
          <a:effectLst/>
        </p:spPr>
      </p:cxnSp>
      <p:cxnSp>
        <p:nvCxnSpPr>
          <p:cNvPr id="56" name="Straight Arrow Connector 55"/>
          <p:cNvCxnSpPr>
            <a:stCxn id="22" idx="2"/>
            <a:endCxn id="27" idx="0"/>
          </p:cNvCxnSpPr>
          <p:nvPr/>
        </p:nvCxnSpPr>
        <p:spPr bwMode="auto">
          <a:xfrm>
            <a:off x="4840514" y="2714174"/>
            <a:ext cx="2303995" cy="798275"/>
          </a:xfrm>
          <a:prstGeom prst="straightConnector1">
            <a:avLst/>
          </a:prstGeom>
          <a:solidFill>
            <a:schemeClr val="accent1"/>
          </a:solidFill>
          <a:ln w="57150" cap="flat" cmpd="sng" algn="ctr">
            <a:solidFill>
              <a:srgbClr val="009900"/>
            </a:solidFill>
            <a:prstDash val="solid"/>
            <a:round/>
            <a:headEnd type="oval" w="med" len="med"/>
            <a:tailEnd type="oval" w="med" len="med"/>
          </a:ln>
          <a:effectLst/>
        </p:spPr>
      </p:cxnSp>
      <p:pic>
        <p:nvPicPr>
          <p:cNvPr id="69"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70" name="Picture 69"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cxnSp>
        <p:nvCxnSpPr>
          <p:cNvPr id="138248" name="Straight Connector 138247"/>
          <p:cNvCxnSpPr>
            <a:endCxn id="27" idx="1"/>
          </p:cNvCxnSpPr>
          <p:nvPr/>
        </p:nvCxnSpPr>
        <p:spPr bwMode="auto">
          <a:xfrm flipV="1">
            <a:off x="4702626" y="4412334"/>
            <a:ext cx="503355" cy="10885"/>
          </a:xfrm>
          <a:prstGeom prst="line">
            <a:avLst/>
          </a:prstGeom>
          <a:solidFill>
            <a:schemeClr val="accent1"/>
          </a:solidFill>
          <a:ln w="38100" cap="flat" cmpd="sng" algn="ctr">
            <a:solidFill>
              <a:srgbClr val="009900"/>
            </a:solidFill>
            <a:prstDash val="solid"/>
            <a:round/>
            <a:headEnd type="oval" w="med" len="med"/>
            <a:tailEnd type="oval"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ox(in)">
                                      <p:cBhvr>
                                        <p:cTn id="10" dur="500"/>
                                        <p:tgtEl>
                                          <p:spTgt spid="22"/>
                                        </p:tgtEl>
                                      </p:cBhvr>
                                    </p:animEffect>
                                  </p:childTnLst>
                                </p:cTn>
                              </p:par>
                              <p:par>
                                <p:cTn id="11" presetID="4" presetClass="entr" presetSubtype="16"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ox(in)">
                                      <p:cBhvr>
                                        <p:cTn id="13" dur="500"/>
                                        <p:tgtEl>
                                          <p:spTgt spid="3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ox(in)">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22" grpId="0" animBg="1"/>
      <p:bldP spid="25"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Scope of Project: Area 1</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sp>
        <p:nvSpPr>
          <p:cNvPr id="15" name="Content Placeholder 19"/>
          <p:cNvSpPr>
            <a:spLocks noGrp="1"/>
          </p:cNvSpPr>
          <p:nvPr>
            <p:ph idx="1"/>
          </p:nvPr>
        </p:nvSpPr>
        <p:spPr>
          <a:xfrm>
            <a:off x="1017360" y="1363047"/>
            <a:ext cx="7477125" cy="559480"/>
          </a:xfrm>
        </p:spPr>
        <p:txBody>
          <a:bodyPr/>
          <a:lstStyle/>
          <a:p>
            <a:pPr lvl="1">
              <a:buFont typeface="Arial" pitchFamily="34" charset="0"/>
              <a:buChar char="•"/>
            </a:pPr>
            <a:r>
              <a:rPr lang="en-US" sz="2800" b="1" dirty="0" smtClean="0">
                <a:latin typeface="Times New Roman" charset="0"/>
                <a:cs typeface="Times New Roman" charset="0"/>
              </a:rPr>
              <a:t>Area1: Entire Iran Territory</a:t>
            </a:r>
          </a:p>
          <a:p>
            <a:pPr lvl="1">
              <a:buNone/>
            </a:pPr>
            <a:endParaRPr lang="en-US" dirty="0" smtClean="0"/>
          </a:p>
          <a:p>
            <a:pPr lvl="1"/>
            <a:endParaRPr lang="en-US" dirty="0" smtClean="0"/>
          </a:p>
        </p:txBody>
      </p:sp>
      <p:pic>
        <p:nvPicPr>
          <p:cNvPr id="388100" name="Picture 4"/>
          <p:cNvPicPr>
            <a:picLocks noChangeAspect="1" noChangeArrowheads="1"/>
          </p:cNvPicPr>
          <p:nvPr/>
        </p:nvPicPr>
        <p:blipFill>
          <a:blip r:embed="rId5"/>
          <a:srcRect/>
          <a:stretch>
            <a:fillRect/>
          </a:stretch>
        </p:blipFill>
        <p:spPr bwMode="auto">
          <a:xfrm>
            <a:off x="1017360" y="1872344"/>
            <a:ext cx="3416906" cy="3570514"/>
          </a:xfrm>
          <a:prstGeom prst="rect">
            <a:avLst/>
          </a:prstGeom>
          <a:noFill/>
          <a:ln w="9525">
            <a:noFill/>
            <a:miter lim="800000"/>
            <a:headEnd/>
            <a:tailEnd/>
          </a:ln>
          <a:effectLst/>
        </p:spPr>
      </p:pic>
      <p:pic>
        <p:nvPicPr>
          <p:cNvPr id="389122" name="Picture 2"/>
          <p:cNvPicPr>
            <a:picLocks noChangeAspect="1" noChangeArrowheads="1"/>
          </p:cNvPicPr>
          <p:nvPr/>
        </p:nvPicPr>
        <p:blipFill>
          <a:blip r:embed="rId6"/>
          <a:srcRect/>
          <a:stretch>
            <a:fillRect/>
          </a:stretch>
        </p:blipFill>
        <p:spPr bwMode="auto">
          <a:xfrm>
            <a:off x="4845487" y="1872343"/>
            <a:ext cx="3881926" cy="3526971"/>
          </a:xfrm>
          <a:prstGeom prst="rect">
            <a:avLst/>
          </a:prstGeom>
          <a:noFill/>
          <a:ln w="9525">
            <a:noFill/>
            <a:miter lim="800000"/>
            <a:headEnd/>
            <a:tailEnd/>
          </a:ln>
          <a:effectLst/>
        </p:spPr>
      </p:pic>
      <p:pic>
        <p:nvPicPr>
          <p:cNvPr id="13"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4" name="Picture 13" descr="ARM2"/>
          <p:cNvPicPr/>
          <p:nvPr/>
        </p:nvPicPr>
        <p:blipFill>
          <a:blip r:embed="rId7" cstate="print"/>
          <a:srcRect b="10620"/>
          <a:stretch>
            <a:fillRect/>
          </a:stretch>
        </p:blipFill>
        <p:spPr bwMode="auto">
          <a:xfrm>
            <a:off x="7982712" y="5805714"/>
            <a:ext cx="1161288" cy="1052286"/>
          </a:xfrm>
          <a:prstGeom prst="rect">
            <a:avLst/>
          </a:prstGeom>
          <a:noFill/>
          <a:ln w="9525">
            <a:noFill/>
            <a:miter lim="800000"/>
            <a:headEnd/>
            <a:tailEnd/>
          </a:ln>
        </p:spPr>
      </p:pic>
      <p:sp>
        <p:nvSpPr>
          <p:cNvPr id="3" name="TextBox 2"/>
          <p:cNvSpPr txBox="1"/>
          <p:nvPr/>
        </p:nvSpPr>
        <p:spPr>
          <a:xfrm>
            <a:off x="1017360" y="1922527"/>
            <a:ext cx="2683783" cy="276999"/>
          </a:xfrm>
          <a:prstGeom prst="rect">
            <a:avLst/>
          </a:prstGeom>
          <a:noFill/>
        </p:spPr>
        <p:txBody>
          <a:bodyPr wrap="square" rtlCol="0">
            <a:spAutoFit/>
          </a:bodyPr>
          <a:lstStyle/>
          <a:p>
            <a:r>
              <a:rPr lang="en-US" sz="1200" dirty="0" smtClean="0">
                <a:solidFill>
                  <a:srgbClr val="FF0000"/>
                </a:solidFill>
              </a:rPr>
              <a:t>Area1 </a:t>
            </a:r>
            <a:r>
              <a:rPr lang="en-US" sz="1200" dirty="0">
                <a:solidFill>
                  <a:srgbClr val="FF0000"/>
                </a:solidFill>
              </a:rPr>
              <a:t>Terrain </a:t>
            </a:r>
            <a:r>
              <a:rPr lang="en-US" sz="1200" dirty="0" smtClean="0">
                <a:solidFill>
                  <a:srgbClr val="FF0000"/>
                </a:solidFill>
              </a:rPr>
              <a:t>Numerical Requirements</a:t>
            </a:r>
            <a:endParaRPr lang="en-US" sz="1200" dirty="0">
              <a:solidFill>
                <a:srgbClr val="FF0000"/>
              </a:solidFill>
            </a:endParaRPr>
          </a:p>
        </p:txBody>
      </p:sp>
      <p:sp>
        <p:nvSpPr>
          <p:cNvPr id="16" name="TextBox 15"/>
          <p:cNvSpPr txBox="1"/>
          <p:nvPr/>
        </p:nvSpPr>
        <p:spPr>
          <a:xfrm>
            <a:off x="4856825" y="1937039"/>
            <a:ext cx="2864775" cy="276999"/>
          </a:xfrm>
          <a:prstGeom prst="rect">
            <a:avLst/>
          </a:prstGeom>
          <a:noFill/>
        </p:spPr>
        <p:txBody>
          <a:bodyPr wrap="square" rtlCol="0">
            <a:spAutoFit/>
          </a:bodyPr>
          <a:lstStyle/>
          <a:p>
            <a:r>
              <a:rPr lang="en-US" sz="1200" dirty="0">
                <a:solidFill>
                  <a:srgbClr val="FF0000"/>
                </a:solidFill>
              </a:rPr>
              <a:t>Area1 </a:t>
            </a:r>
            <a:r>
              <a:rPr lang="en-US" sz="1200" dirty="0" smtClean="0">
                <a:solidFill>
                  <a:srgbClr val="FF0000"/>
                </a:solidFill>
              </a:rPr>
              <a:t>Obstacles Numerical Requirements</a:t>
            </a:r>
            <a:endParaRPr lang="en-US" sz="1200" dirty="0">
              <a:solidFill>
                <a:srgbClr val="FF0000"/>
              </a:solidFill>
            </a:endParaRPr>
          </a:p>
        </p:txBody>
      </p:sp>
      <p:sp>
        <p:nvSpPr>
          <p:cNvPr id="4" name="Rounded Rectangle 3"/>
          <p:cNvSpPr/>
          <p:nvPr/>
        </p:nvSpPr>
        <p:spPr bwMode="auto">
          <a:xfrm>
            <a:off x="1172615" y="870857"/>
            <a:ext cx="7345743" cy="551544"/>
          </a:xfrm>
          <a:prstGeom prst="roundRect">
            <a:avLst/>
          </a:prstGeom>
          <a:solidFill>
            <a:schemeClr val="accent1">
              <a:lumMod val="20000"/>
              <a:lumOff val="80000"/>
              <a:alpha val="73000"/>
            </a:schemeClr>
          </a:solidFill>
          <a:ln>
            <a:solidFill>
              <a:srgbClr val="336600"/>
            </a:solid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B Nazanin" pitchFamily="2" charset="-78"/>
              </a:rPr>
              <a:t>Area 1 Obstacles Shall be Higher Than</a:t>
            </a:r>
            <a:r>
              <a:rPr kumimoji="0" lang="en-US" sz="2400" b="1" i="0" u="none" strike="noStrike" cap="none" normalizeH="0" dirty="0" smtClean="0">
                <a:ln>
                  <a:noFill/>
                </a:ln>
                <a:solidFill>
                  <a:schemeClr val="tx1"/>
                </a:solidFill>
                <a:effectLst/>
                <a:latin typeface="Times New Roman" pitchFamily="18" charset="0"/>
                <a:cs typeface="B Nazanin" pitchFamily="2" charset="-78"/>
              </a:rPr>
              <a:t> </a:t>
            </a:r>
            <a:r>
              <a:rPr kumimoji="0" lang="en-US" sz="2400" b="1" i="0" u="none" strike="noStrike" cap="none" normalizeH="0" dirty="0" smtClean="0">
                <a:ln>
                  <a:noFill/>
                </a:ln>
                <a:solidFill>
                  <a:srgbClr val="C00000"/>
                </a:solidFill>
                <a:effectLst/>
                <a:latin typeface="Times New Roman" pitchFamily="18" charset="0"/>
                <a:cs typeface="B Nazanin" pitchFamily="2" charset="-78"/>
              </a:rPr>
              <a:t>100 Meters</a:t>
            </a:r>
            <a:endParaRPr kumimoji="0" lang="en-US" sz="2400" b="1" i="0" u="none" strike="noStrike" cap="none" normalizeH="0" baseline="0" dirty="0" smtClean="0">
              <a:ln>
                <a:noFill/>
              </a:ln>
              <a:solidFill>
                <a:srgbClr val="C00000"/>
              </a:solidFill>
              <a:effectLst/>
              <a:latin typeface="Times New Roman" pitchFamily="18" charset="0"/>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rtl="1" eaLnBrk="1" hangingPunct="1"/>
            <a:r>
              <a:rPr lang="en-US" dirty="0" smtClean="0">
                <a:latin typeface="Times New Roman" pitchFamily="18" charset="0"/>
                <a:cs typeface="Times New Roman" pitchFamily="18" charset="0"/>
              </a:rPr>
              <a:t>Scope of Project: Area1</a:t>
            </a:r>
          </a:p>
        </p:txBody>
      </p:sp>
      <p:pic>
        <p:nvPicPr>
          <p:cNvPr id="29700" name="Picture 4" descr="eng arm"/>
          <p:cNvPicPr>
            <a:picLocks noChangeAspect="1" noChangeArrowheads="1"/>
          </p:cNvPicPr>
          <p:nvPr/>
        </p:nvPicPr>
        <p:blipFill>
          <a:blip r:embed="rId3"/>
          <a:srcRect/>
          <a:stretch>
            <a:fillRect/>
          </a:stretch>
        </p:blipFill>
        <p:spPr bwMode="auto">
          <a:xfrm>
            <a:off x="0" y="5810250"/>
            <a:ext cx="1308100" cy="1063625"/>
          </a:xfrm>
          <a:prstGeom prst="rect">
            <a:avLst/>
          </a:prstGeom>
          <a:noFill/>
          <a:ln w="9525">
            <a:noFill/>
            <a:miter lim="800000"/>
            <a:headEnd/>
            <a:tailEnd/>
          </a:ln>
        </p:spPr>
      </p:pic>
      <p:sp>
        <p:nvSpPr>
          <p:cNvPr id="29703" name="AutoShape 20"/>
          <p:cNvSpPr>
            <a:spLocks noChangeArrowheads="1"/>
          </p:cNvSpPr>
          <p:nvPr/>
        </p:nvSpPr>
        <p:spPr bwMode="auto">
          <a:xfrm>
            <a:off x="1308100" y="6007100"/>
            <a:ext cx="6642100" cy="850900"/>
          </a:xfrm>
          <a:prstGeom prst="roundRect">
            <a:avLst>
              <a:gd name="adj" fmla="val 16667"/>
            </a:avLst>
          </a:prstGeom>
          <a:solidFill>
            <a:srgbClr val="008080"/>
          </a:solidFill>
          <a:ln w="9525" algn="ctr">
            <a:solidFill>
              <a:srgbClr val="000000"/>
            </a:solidFill>
            <a:round/>
            <a:headEnd/>
            <a:tailEnd/>
          </a:ln>
        </p:spPr>
        <p:txBody>
          <a:bodyPr wrap="none" anchor="ctr"/>
          <a:lstStyle/>
          <a:p>
            <a:endParaRPr lang="en-US"/>
          </a:p>
        </p:txBody>
      </p:sp>
      <p:grpSp>
        <p:nvGrpSpPr>
          <p:cNvPr id="2" name="Group 18"/>
          <p:cNvGrpSpPr/>
          <p:nvPr/>
        </p:nvGrpSpPr>
        <p:grpSpPr>
          <a:xfrm>
            <a:off x="1217613" y="5943600"/>
            <a:ext cx="6783387" cy="941487"/>
            <a:chOff x="1217613" y="5943600"/>
            <a:chExt cx="6783387" cy="941487"/>
          </a:xfrm>
        </p:grpSpPr>
        <p:pic>
          <p:nvPicPr>
            <p:cNvPr id="32" name="Picture 5"/>
            <p:cNvPicPr>
              <a:picLocks noChangeAspect="1" noChangeArrowheads="1"/>
            </p:cNvPicPr>
            <p:nvPr/>
          </p:nvPicPr>
          <p:blipFill>
            <a:blip r:embed="rId4"/>
            <a:srcRect/>
            <a:stretch>
              <a:fillRect/>
            </a:stretch>
          </p:blipFill>
          <p:spPr bwMode="auto">
            <a:xfrm>
              <a:off x="1217613" y="5962650"/>
              <a:ext cx="2349500" cy="914400"/>
            </a:xfrm>
            <a:prstGeom prst="rect">
              <a:avLst/>
            </a:prstGeom>
            <a:noFill/>
            <a:ln w="9525">
              <a:noFill/>
              <a:miter lim="800000"/>
              <a:headEnd/>
              <a:tailEnd/>
            </a:ln>
          </p:spPr>
        </p:pic>
        <p:pic>
          <p:nvPicPr>
            <p:cNvPr id="33" name="Picture 6"/>
            <p:cNvPicPr>
              <a:picLocks noChangeAspect="1" noChangeArrowheads="1"/>
            </p:cNvPicPr>
            <p:nvPr/>
          </p:nvPicPr>
          <p:blipFill>
            <a:blip r:embed="rId4"/>
            <a:srcRect/>
            <a:stretch>
              <a:fillRect/>
            </a:stretch>
          </p:blipFill>
          <p:spPr bwMode="auto">
            <a:xfrm>
              <a:off x="3552824" y="5981700"/>
              <a:ext cx="2231136" cy="903387"/>
            </a:xfrm>
            <a:prstGeom prst="rect">
              <a:avLst/>
            </a:prstGeom>
            <a:noFill/>
            <a:ln w="9525">
              <a:noFill/>
              <a:miter lim="800000"/>
              <a:headEnd/>
              <a:tailEnd/>
            </a:ln>
          </p:spPr>
        </p:pic>
        <p:pic>
          <p:nvPicPr>
            <p:cNvPr id="34" name="Picture 7"/>
            <p:cNvPicPr>
              <a:picLocks noChangeAspect="1" noChangeArrowheads="1"/>
            </p:cNvPicPr>
            <p:nvPr/>
          </p:nvPicPr>
          <p:blipFill>
            <a:blip r:embed="rId4"/>
            <a:srcRect/>
            <a:stretch>
              <a:fillRect/>
            </a:stretch>
          </p:blipFill>
          <p:spPr bwMode="auto">
            <a:xfrm>
              <a:off x="5767388" y="5943600"/>
              <a:ext cx="2233612" cy="933450"/>
            </a:xfrm>
            <a:prstGeom prst="rect">
              <a:avLst/>
            </a:prstGeom>
            <a:noFill/>
            <a:ln w="9525">
              <a:noFill/>
              <a:miter lim="800000"/>
              <a:headEnd/>
              <a:tailEnd/>
            </a:ln>
          </p:spPr>
        </p:pic>
      </p:grpSp>
      <p:pic>
        <p:nvPicPr>
          <p:cNvPr id="13" name="Picture 4" descr="eng arm"/>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810250"/>
            <a:ext cx="1308100" cy="1063625"/>
          </a:xfrm>
          <a:prstGeom prst="rect">
            <a:avLst/>
          </a:prstGeom>
          <a:noFill/>
          <a:ln w="9525">
            <a:noFill/>
            <a:miter lim="800000"/>
            <a:headEnd/>
            <a:tailEnd/>
          </a:ln>
        </p:spPr>
      </p:pic>
      <p:pic>
        <p:nvPicPr>
          <p:cNvPr id="14" name="Picture 13" descr="ARM2"/>
          <p:cNvPicPr/>
          <p:nvPr/>
        </p:nvPicPr>
        <p:blipFill>
          <a:blip r:embed="rId5" cstate="print"/>
          <a:srcRect b="10620"/>
          <a:stretch>
            <a:fillRect/>
          </a:stretch>
        </p:blipFill>
        <p:spPr bwMode="auto">
          <a:xfrm>
            <a:off x="7982712" y="5805714"/>
            <a:ext cx="1161288" cy="1052286"/>
          </a:xfrm>
          <a:prstGeom prst="rect">
            <a:avLst/>
          </a:prstGeom>
          <a:noFill/>
          <a:ln w="9525">
            <a:noFill/>
            <a:miter lim="800000"/>
            <a:headEnd/>
            <a:tailEnd/>
          </a:ln>
        </p:spPr>
      </p:pic>
      <p:pic>
        <p:nvPicPr>
          <p:cNvPr id="19" name="Picture 3"/>
          <p:cNvPicPr>
            <a:picLocks noChangeAspect="1" noChangeArrowheads="1"/>
          </p:cNvPicPr>
          <p:nvPr/>
        </p:nvPicPr>
        <p:blipFill>
          <a:blip r:embed="rId6">
            <a:lum contrast="10000"/>
          </a:blip>
          <a:srcRect/>
          <a:stretch>
            <a:fillRect/>
          </a:stretch>
        </p:blipFill>
        <p:spPr bwMode="auto">
          <a:xfrm>
            <a:off x="0" y="0"/>
            <a:ext cx="9144000" cy="6873875"/>
          </a:xfrm>
          <a:prstGeom prst="rect">
            <a:avLst/>
          </a:prstGeom>
          <a:noFill/>
          <a:ln w="9525">
            <a:noFill/>
            <a:miter lim="800000"/>
            <a:headEnd/>
            <a:tailEnd/>
          </a:ln>
          <a:effectLst/>
        </p:spPr>
      </p:pic>
      <p:sp>
        <p:nvSpPr>
          <p:cNvPr id="4" name="Rounded Rectangle 3"/>
          <p:cNvSpPr/>
          <p:nvPr/>
        </p:nvSpPr>
        <p:spPr bwMode="auto">
          <a:xfrm>
            <a:off x="3108107" y="2535947"/>
            <a:ext cx="2815770" cy="1817856"/>
          </a:xfrm>
          <a:prstGeom prst="roundRect">
            <a:avLst/>
          </a:prstGeom>
          <a:solidFill>
            <a:schemeClr val="accent1">
              <a:lumMod val="20000"/>
              <a:lumOff val="80000"/>
              <a:alpha val="73000"/>
            </a:schemeClr>
          </a:solidFill>
          <a:ln>
            <a:solidFill>
              <a:srgbClr val="336600"/>
            </a:solid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B Nazanin" pitchFamily="2" charset="-78"/>
              </a:rPr>
              <a:t>Area 1 Obstacles Shall be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B Nazanin" pitchFamily="2" charset="-78"/>
              </a:rPr>
              <a:t> Higher Than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dirty="0" smtClean="0">
                <a:ln>
                  <a:noFill/>
                </a:ln>
                <a:solidFill>
                  <a:schemeClr val="tx1"/>
                </a:solidFill>
                <a:effectLst/>
                <a:latin typeface="Times New Roman" pitchFamily="18" charset="0"/>
                <a:cs typeface="B Nazanin" pitchFamily="2" charset="-78"/>
              </a:rPr>
              <a:t> </a:t>
            </a:r>
            <a:r>
              <a:rPr kumimoji="0" lang="en-US" sz="3400" b="1" i="0" u="none" strike="noStrike" cap="none" normalizeH="0" dirty="0" smtClean="0">
                <a:ln>
                  <a:noFill/>
                </a:ln>
                <a:solidFill>
                  <a:srgbClr val="C00000"/>
                </a:solidFill>
                <a:effectLst/>
                <a:latin typeface="Times New Roman" pitchFamily="18" charset="0"/>
                <a:cs typeface="B Nazanin" pitchFamily="2" charset="-78"/>
              </a:rPr>
              <a:t>100 Meters</a:t>
            </a:r>
            <a:endParaRPr kumimoji="0" lang="en-US" sz="3400" b="1" i="0" u="none" strike="noStrike" cap="none" normalizeH="0" baseline="0" dirty="0" smtClean="0">
              <a:ln>
                <a:noFill/>
              </a:ln>
              <a:solidFill>
                <a:srgbClr val="C00000"/>
              </a:solidFill>
              <a:effectLst/>
              <a:latin typeface="Times New Roman" pitchFamily="18" charset="0"/>
              <a:cs typeface="B Nazanin" pitchFamily="2" charset="-78"/>
            </a:endParaRPr>
          </a:p>
        </p:txBody>
      </p:sp>
      <p:cxnSp>
        <p:nvCxnSpPr>
          <p:cNvPr id="10" name="Straight Arrow Connector 9"/>
          <p:cNvCxnSpPr>
            <a:stCxn id="4" idx="1"/>
          </p:cNvCxnSpPr>
          <p:nvPr/>
        </p:nvCxnSpPr>
        <p:spPr bwMode="auto">
          <a:xfrm flipH="1">
            <a:off x="631371" y="3444875"/>
            <a:ext cx="2476736" cy="764268"/>
          </a:xfrm>
          <a:prstGeom prst="straightConnector1">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12" name="Straight Arrow Connector 11"/>
          <p:cNvCxnSpPr>
            <a:stCxn id="4" idx="2"/>
          </p:cNvCxnSpPr>
          <p:nvPr/>
        </p:nvCxnSpPr>
        <p:spPr bwMode="auto">
          <a:xfrm>
            <a:off x="4515992" y="4353803"/>
            <a:ext cx="2008179" cy="1147111"/>
          </a:xfrm>
          <a:prstGeom prst="straightConnector1">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21" name="Straight Arrow Connector 20"/>
          <p:cNvCxnSpPr>
            <a:stCxn id="4" idx="3"/>
          </p:cNvCxnSpPr>
          <p:nvPr/>
        </p:nvCxnSpPr>
        <p:spPr bwMode="auto">
          <a:xfrm>
            <a:off x="5923877" y="3444875"/>
            <a:ext cx="2283952" cy="604611"/>
          </a:xfrm>
          <a:prstGeom prst="straightConnector1">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24" name="Straight Arrow Connector 23"/>
          <p:cNvCxnSpPr>
            <a:stCxn id="4" idx="0"/>
          </p:cNvCxnSpPr>
          <p:nvPr/>
        </p:nvCxnSpPr>
        <p:spPr bwMode="auto">
          <a:xfrm flipV="1">
            <a:off x="4515992" y="1741714"/>
            <a:ext cx="1253437" cy="794233"/>
          </a:xfrm>
          <a:prstGeom prst="straightConnector1">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26" name="Straight Arrow Connector 25"/>
          <p:cNvCxnSpPr>
            <a:stCxn id="4" idx="0"/>
          </p:cNvCxnSpPr>
          <p:nvPr/>
        </p:nvCxnSpPr>
        <p:spPr bwMode="auto">
          <a:xfrm flipH="1" flipV="1">
            <a:off x="4027714" y="1886857"/>
            <a:ext cx="488278" cy="649090"/>
          </a:xfrm>
          <a:prstGeom prst="straightConnector1">
            <a:avLst/>
          </a:prstGeom>
          <a:solidFill>
            <a:schemeClr val="accent1"/>
          </a:solidFill>
          <a:ln w="38100" cap="flat" cmpd="sng" algn="ctr">
            <a:solidFill>
              <a:srgbClr val="C00000"/>
            </a:solidFill>
            <a:prstDash val="solid"/>
            <a:round/>
            <a:headEnd type="none" w="med" len="med"/>
            <a:tailEnd type="triangle" w="med" len="med"/>
          </a:ln>
          <a:effectLst/>
        </p:spPr>
      </p:cxnSp>
      <p:pic>
        <p:nvPicPr>
          <p:cNvPr id="18" name="Picture 65"/>
          <p:cNvPicPr>
            <a:picLocks noChangeAspect="1" noChangeArrowheads="1"/>
          </p:cNvPicPr>
          <p:nvPr/>
        </p:nvPicPr>
        <p:blipFill>
          <a:blip r:embed="rId4">
            <a:clrChange>
              <a:clrFrom>
                <a:srgbClr val="FFFFFF"/>
              </a:clrFrom>
              <a:clrTo>
                <a:srgbClr val="FFFFFF">
                  <a:alpha val="0"/>
                </a:srgbClr>
              </a:clrTo>
            </a:clrChange>
            <a:lum bright="10000" contrast="40000"/>
          </a:blip>
          <a:srcRect/>
          <a:stretch>
            <a:fillRect/>
          </a:stretch>
        </p:blipFill>
        <p:spPr bwMode="auto">
          <a:xfrm rot="564829">
            <a:off x="1044787" y="1777947"/>
            <a:ext cx="1405278" cy="420213"/>
          </a:xfrm>
          <a:prstGeom prst="ellipse">
            <a:avLst/>
          </a:prstGeom>
          <a:noFill/>
          <a:ln w="9525">
            <a:noFill/>
            <a:miter lim="800000"/>
            <a:headEnd/>
            <a:tailEnd/>
          </a:ln>
        </p:spPr>
      </p:pic>
      <p:sp>
        <p:nvSpPr>
          <p:cNvPr id="20" name="Rounded Rectangle 19"/>
          <p:cNvSpPr/>
          <p:nvPr/>
        </p:nvSpPr>
        <p:spPr bwMode="auto">
          <a:xfrm>
            <a:off x="726856" y="5905500"/>
            <a:ext cx="3845143" cy="562852"/>
          </a:xfrm>
          <a:prstGeom prst="roundRect">
            <a:avLst/>
          </a:prstGeom>
          <a:noFill/>
          <a:ln>
            <a:no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0000"/>
                </a:solidFill>
                <a:effectLst/>
                <a:latin typeface="Times New Roman" pitchFamily="18" charset="0"/>
                <a:cs typeface="B Nazanin" pitchFamily="2" charset="-78"/>
              </a:rPr>
              <a:t>Area 1 Terrain</a:t>
            </a:r>
            <a:endParaRPr kumimoji="0" lang="en-US" sz="3400" b="1" i="0" u="none" strike="noStrike" cap="none" normalizeH="0" baseline="0" dirty="0" smtClean="0">
              <a:ln>
                <a:noFill/>
              </a:ln>
              <a:solidFill>
                <a:srgbClr val="FF0000"/>
              </a:solidFill>
              <a:effectLst/>
              <a:latin typeface="Times New Roman" pitchFamily="18" charset="0"/>
              <a:cs typeface="B Nazanin" pitchFamily="2" charset="-78"/>
            </a:endParaRPr>
          </a:p>
        </p:txBody>
      </p:sp>
      <p:cxnSp>
        <p:nvCxnSpPr>
          <p:cNvPr id="23" name="Straight Arrow Connector 22"/>
          <p:cNvCxnSpPr/>
          <p:nvPr/>
        </p:nvCxnSpPr>
        <p:spPr bwMode="auto">
          <a:xfrm rot="16200000" flipH="1">
            <a:off x="6724650" y="1352550"/>
            <a:ext cx="1885950" cy="1809750"/>
          </a:xfrm>
          <a:prstGeom prst="straightConnector1">
            <a:avLst/>
          </a:prstGeom>
          <a:ln w="57150">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bwMode="auto">
          <a:xfrm rot="16200000" flipH="1">
            <a:off x="5962650" y="2095500"/>
            <a:ext cx="1619250" cy="19050"/>
          </a:xfrm>
          <a:prstGeom prst="straightConnector1">
            <a:avLst/>
          </a:prstGeom>
          <a:ln w="57150">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9" name="Curved Connector 28"/>
          <p:cNvCxnSpPr/>
          <p:nvPr/>
        </p:nvCxnSpPr>
        <p:spPr bwMode="auto">
          <a:xfrm flipV="1">
            <a:off x="6762750" y="914400"/>
            <a:ext cx="914400" cy="381000"/>
          </a:xfrm>
          <a:prstGeom prst="curvedConnector3">
            <a:avLst>
              <a:gd name="adj1" fmla="val 50000"/>
            </a:avLst>
          </a:prstGeom>
          <a:ln w="57150">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37" name="Rounded Rectangle 36"/>
          <p:cNvSpPr/>
          <p:nvPr/>
        </p:nvSpPr>
        <p:spPr bwMode="auto">
          <a:xfrm>
            <a:off x="5451257" y="2838450"/>
            <a:ext cx="3330794" cy="562852"/>
          </a:xfrm>
          <a:prstGeom prst="roundRect">
            <a:avLst/>
          </a:prstGeom>
          <a:noFill/>
          <a:ln>
            <a:noFill/>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0000"/>
                </a:solidFill>
                <a:effectLst/>
                <a:latin typeface="Times New Roman" pitchFamily="18" charset="0"/>
                <a:cs typeface="B Nazanin" pitchFamily="2" charset="-78"/>
              </a:rPr>
              <a:t>Area 1 Terrain</a:t>
            </a:r>
            <a:endParaRPr kumimoji="0" lang="en-US" sz="3400" b="1" i="0" u="none" strike="noStrike" cap="none" normalizeH="0" baseline="0" dirty="0" smtClean="0">
              <a:ln>
                <a:noFill/>
              </a:ln>
              <a:solidFill>
                <a:srgbClr val="FF0000"/>
              </a:solidFill>
              <a:effectLst/>
              <a:latin typeface="Times New Roman" pitchFamily="18" charset="0"/>
              <a:cs typeface="B Nazanin" pitchFamily="2" charset="-78"/>
            </a:endParaRPr>
          </a:p>
        </p:txBody>
      </p:sp>
    </p:spTree>
    <p:extLst>
      <p:ext uri="{BB962C8B-B14F-4D97-AF65-F5344CB8AC3E}">
        <p14:creationId xmlns="" xmlns:p14="http://schemas.microsoft.com/office/powerpoint/2010/main" val="1189022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randombar(horizontal)">
                                      <p:cBhvr>
                                        <p:cTn id="7" dur="600">
                                          <p:stCondLst>
                                            <p:cond delay="0"/>
                                          </p:stCondLst>
                                        </p:cTn>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33333 -0.13333 L 0.4757 -0.11944 " pathEditMode="relative" rAng="0" ptsTypes="AA">
                                      <p:cBhvr>
                                        <p:cTn id="11" dur="2000" fill="hold"/>
                                        <p:tgtEl>
                                          <p:spTgt spid="18"/>
                                        </p:tgtEl>
                                        <p:attrNameLst>
                                          <p:attrName>ppt_x</p:attrName>
                                          <p:attrName>ppt_y</p:attrName>
                                        </p:attrNameLst>
                                      </p:cBhvr>
                                      <p:rCtr x="405" y="7"/>
                                    </p:animMotion>
                                  </p:childTnLst>
                                </p:cTn>
                              </p:par>
                              <p:par>
                                <p:cTn id="12" presetID="4" presetClass="entr" presetSubtype="16"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ox(in)">
                                      <p:cBhvr>
                                        <p:cTn id="14" dur="500"/>
                                        <p:tgtEl>
                                          <p:spTgt spid="23"/>
                                        </p:tgtEl>
                                      </p:cBhvr>
                                    </p:animEffect>
                                  </p:childTnLst>
                                </p:cTn>
                              </p:par>
                              <p:par>
                                <p:cTn id="15" presetID="4"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in)">
                                      <p:cBhvr>
                                        <p:cTn id="17" dur="500"/>
                                        <p:tgtEl>
                                          <p:spTgt spid="27"/>
                                        </p:tgtEl>
                                      </p:cBhvr>
                                    </p:animEffect>
                                  </p:childTnLst>
                                </p:cTn>
                              </p:par>
                              <p:par>
                                <p:cTn id="18" presetID="4" presetClass="entr" presetSubtype="16"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ox(in)">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theme/theme1.xml><?xml version="1.0" encoding="utf-8"?>
<a:theme xmlns:a="http://schemas.openxmlformats.org/drawingml/2006/main" name="Vibrant Aviation design template">
  <a:themeElements>
    <a:clrScheme name="Vibrant Aviation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ibrant Aviation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tx1"/>
            </a:solidFill>
            <a:effectLst/>
            <a:latin typeface="Times New Roman" pitchFamily="18" charset="0"/>
            <a:cs typeface="B Nazanin"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tx1"/>
            </a:solidFill>
            <a:effectLst/>
            <a:latin typeface="Times New Roman" pitchFamily="18" charset="0"/>
            <a:cs typeface="B Nazanin" pitchFamily="2" charset="-78"/>
          </a:defRPr>
        </a:defPPr>
      </a:lstStyle>
    </a:lnDef>
  </a:objectDefaults>
  <a:extraClrSchemeLst>
    <a:extraClrScheme>
      <a:clrScheme name="Vibrant Aviation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ibrant Aviation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brant Aviation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brant Aviation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brant Aviation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brant Aviation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ibrant Aviation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9744</TotalTime>
  <Words>994</Words>
  <Application>Microsoft Office PowerPoint</Application>
  <PresentationFormat>On-screen Show (4:3)</PresentationFormat>
  <Paragraphs>175</Paragraphs>
  <Slides>29</Slides>
  <Notes>21</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Vibrant Aviation design template</vt:lpstr>
      <vt:lpstr>Package</vt:lpstr>
      <vt:lpstr>Clip</vt:lpstr>
      <vt:lpstr> Design and Development  of  Electronic Terrain and Obstacle Data (Areas 1 &amp; 4)   College of Engineering University of Tehran</vt:lpstr>
      <vt:lpstr>Outline</vt:lpstr>
      <vt:lpstr>Geospatial Information System (GIS) </vt:lpstr>
      <vt:lpstr> Geospatial Information System (GIS)</vt:lpstr>
      <vt:lpstr> Geospatial Information System (GIS)</vt:lpstr>
      <vt:lpstr> </vt:lpstr>
      <vt:lpstr>Scope of Project</vt:lpstr>
      <vt:lpstr>Scope of Project: Area 1</vt:lpstr>
      <vt:lpstr>Scope of Project: Area1</vt:lpstr>
      <vt:lpstr>Scope of Project: Area4</vt:lpstr>
      <vt:lpstr>Slide 11</vt:lpstr>
      <vt:lpstr> </vt:lpstr>
      <vt:lpstr>Phases of Project</vt:lpstr>
      <vt:lpstr>Phases of Project</vt:lpstr>
      <vt:lpstr>Phases of Project</vt:lpstr>
      <vt:lpstr>Phases of Project</vt:lpstr>
      <vt:lpstr> </vt:lpstr>
      <vt:lpstr>Iran eTOD (Areas 1 &amp; 4)</vt:lpstr>
      <vt:lpstr>Iran eTOD (Area1 &amp; 4)</vt:lpstr>
      <vt:lpstr>ICAO Attributes (Areas 1 &amp; 4)</vt:lpstr>
      <vt:lpstr>Design of Application Schema and Data Model Integration Diagram</vt:lpstr>
      <vt:lpstr>Design of Application Schema and Data Model Integration Diagram</vt:lpstr>
      <vt:lpstr>Design of Application Schema and Data Model Integration Diagram</vt:lpstr>
      <vt:lpstr>Iran eTOD (Areas 1 &amp; 4)</vt:lpstr>
      <vt:lpstr>Iran eTOD (Areas 1 &amp; 4)</vt:lpstr>
      <vt:lpstr>Iran eTOD (areas 1 &amp; 4) Storage structure</vt:lpstr>
      <vt:lpstr>Iran eTOD (areas 1 &amp; 4) System</vt:lpstr>
      <vt:lpstr>Slide 28</vt:lpstr>
      <vt:lpstr>END</vt:lpstr>
    </vt:vector>
  </TitlesOfParts>
  <Manager/>
  <Company>bashardoost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abed-ali</dc:creator>
  <cp:keywords/>
  <dc:description/>
  <cp:lastModifiedBy>MRT</cp:lastModifiedBy>
  <cp:revision>576</cp:revision>
  <dcterms:created xsi:type="dcterms:W3CDTF">2008-02-22T13:21:11Z</dcterms:created>
  <dcterms:modified xsi:type="dcterms:W3CDTF">2012-12-23T18:53:46Z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TC100435411033</vt:lpwstr>
  </property>
</Properties>
</file>